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handoutMasterIdLst>
    <p:handoutMasterId r:id="rId38"/>
  </p:handoutMasterIdLst>
  <p:sldIdLst>
    <p:sldId id="293" r:id="rId2"/>
    <p:sldId id="259" r:id="rId3"/>
    <p:sldId id="294" r:id="rId4"/>
    <p:sldId id="322" r:id="rId5"/>
    <p:sldId id="321" r:id="rId6"/>
    <p:sldId id="296" r:id="rId7"/>
    <p:sldId id="323" r:id="rId8"/>
    <p:sldId id="324" r:id="rId9"/>
    <p:sldId id="325" r:id="rId10"/>
    <p:sldId id="332" r:id="rId11"/>
    <p:sldId id="326" r:id="rId12"/>
    <p:sldId id="327" r:id="rId13"/>
    <p:sldId id="328" r:id="rId14"/>
    <p:sldId id="329" r:id="rId15"/>
    <p:sldId id="330" r:id="rId16"/>
    <p:sldId id="331" r:id="rId17"/>
    <p:sldId id="333" r:id="rId18"/>
    <p:sldId id="334" r:id="rId19"/>
    <p:sldId id="335" r:id="rId20"/>
    <p:sldId id="336" r:id="rId21"/>
    <p:sldId id="345" r:id="rId22"/>
    <p:sldId id="337" r:id="rId23"/>
    <p:sldId id="338" r:id="rId24"/>
    <p:sldId id="339" r:id="rId25"/>
    <p:sldId id="346" r:id="rId26"/>
    <p:sldId id="349" r:id="rId27"/>
    <p:sldId id="350" r:id="rId28"/>
    <p:sldId id="340" r:id="rId29"/>
    <p:sldId id="341" r:id="rId30"/>
    <p:sldId id="342" r:id="rId31"/>
    <p:sldId id="348" r:id="rId32"/>
    <p:sldId id="343" r:id="rId33"/>
    <p:sldId id="347" r:id="rId34"/>
    <p:sldId id="344" r:id="rId35"/>
    <p:sldId id="297" r:id="rId36"/>
  </p:sldIdLst>
  <p:sldSz cx="9144000" cy="6858000" type="screen4x3"/>
  <p:notesSz cx="6858000" cy="9144000"/>
  <p:embeddedFontLst>
    <p:embeddedFont>
      <p:font typeface="굴림체" panose="020B0609000101010101" pitchFamily="49" charset="-127"/>
      <p:regular r:id="rId39"/>
    </p:embeddedFont>
    <p:embeddedFont>
      <p:font typeface="맑은 고딕" panose="020B0503020000020004" pitchFamily="34" charset="-127"/>
      <p:regular r:id="rId40"/>
      <p:bold r:id="rId41"/>
    </p:embeddedFon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C11"/>
    <a:srgbClr val="3770A4"/>
    <a:srgbClr val="FE9E12"/>
    <a:srgbClr val="FEB349"/>
    <a:srgbClr val="4E87DA"/>
    <a:srgbClr val="5E4722"/>
    <a:srgbClr val="906924"/>
    <a:srgbClr val="C29F4A"/>
    <a:srgbClr val="90555D"/>
    <a:srgbClr val="5C36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55" autoAdjust="0"/>
    <p:restoredTop sz="94792" autoAdjust="0"/>
  </p:normalViewPr>
  <p:slideViewPr>
    <p:cSldViewPr>
      <p:cViewPr varScale="1">
        <p:scale>
          <a:sx n="114" d="100"/>
          <a:sy n="114" d="100"/>
        </p:scale>
        <p:origin x="1196" y="6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2022-05-11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2022-05-11</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a:t>These charts are illustration of how our predictions ……. The first chart on the top left indicates…… followed by the…..  Our prediction was proven false ……Results of data</a:t>
            </a:r>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20</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a:t>These charts are illustration of how our predictions ……. The first chart on the top left indicates…… followed by the…..  Our prediction was proven false ……Results of data</a:t>
            </a:r>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22</a:t>
            </a:fld>
            <a:endParaRPr lang="ko-KR" altLang="en-US" dirty="0"/>
          </a:p>
        </p:txBody>
      </p:sp>
    </p:spTree>
    <p:extLst>
      <p:ext uri="{BB962C8B-B14F-4D97-AF65-F5344CB8AC3E}">
        <p14:creationId xmlns:p14="http://schemas.microsoft.com/office/powerpoint/2010/main" val="2353493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a:t>These charts are illustration of how our predictions ……. The first chart on the top left indicates…… followed by the…..  Our prediction was proven false ……Results of data</a:t>
            </a:r>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23</a:t>
            </a:fld>
            <a:endParaRPr lang="ko-KR" altLang="en-US" dirty="0"/>
          </a:p>
        </p:txBody>
      </p:sp>
    </p:spTree>
    <p:extLst>
      <p:ext uri="{BB962C8B-B14F-4D97-AF65-F5344CB8AC3E}">
        <p14:creationId xmlns:p14="http://schemas.microsoft.com/office/powerpoint/2010/main" val="976243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24</a:t>
            </a:fld>
            <a:endParaRPr lang="ko-KR" altLang="en-US" dirty="0"/>
          </a:p>
        </p:txBody>
      </p:sp>
    </p:spTree>
    <p:extLst>
      <p:ext uri="{BB962C8B-B14F-4D97-AF65-F5344CB8AC3E}">
        <p14:creationId xmlns:p14="http://schemas.microsoft.com/office/powerpoint/2010/main" val="3965258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34</a:t>
            </a:fld>
            <a:endParaRPr lang="ko-KR" altLang="en-US"/>
          </a:p>
        </p:txBody>
      </p:sp>
    </p:spTree>
    <p:extLst>
      <p:ext uri="{BB962C8B-B14F-4D97-AF65-F5344CB8AC3E}">
        <p14:creationId xmlns:p14="http://schemas.microsoft.com/office/powerpoint/2010/main" val="5759964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2022-05-11</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266967" y="2132856"/>
            <a:ext cx="5832648"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75000"/>
                    <a:lumOff val="2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2022-05-11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2022-05-11</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4462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2022-05-11</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340768"/>
            <a:ext cx="8402525" cy="5025702"/>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2022-05-11</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340768"/>
            <a:ext cx="8402525" cy="5025702"/>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179512" y="3980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2022-05-11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43291" y="1412776"/>
            <a:ext cx="8857418" cy="1224136"/>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tx1">
                    <a:lumMod val="75000"/>
                    <a:lumOff val="2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2022-05-11</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07504" y="3068960"/>
            <a:ext cx="5510796" cy="1585337"/>
          </a:xfrm>
        </p:spPr>
        <p:txBody>
          <a:bodyPr/>
          <a:lstStyle/>
          <a:p>
            <a:r>
              <a:rPr lang="en-US" altLang="ko-KR" sz="4400" b="1" dirty="0"/>
              <a:t>STOCK PRICE TRADING</a:t>
            </a:r>
            <a:br>
              <a:rPr lang="en-US" altLang="ko-KR" b="1" dirty="0"/>
            </a:br>
            <a:endParaRPr lang="ko-KR" altLang="en-US" b="1" dirty="0"/>
          </a:p>
        </p:txBody>
      </p:sp>
      <p:grpSp>
        <p:nvGrpSpPr>
          <p:cNvPr id="29" name="그룹 28"/>
          <p:cNvGrpSpPr/>
          <p:nvPr/>
        </p:nvGrpSpPr>
        <p:grpSpPr>
          <a:xfrm>
            <a:off x="3904200" y="6166383"/>
            <a:ext cx="1335600" cy="338400"/>
            <a:chOff x="5427663" y="6166383"/>
            <a:chExt cx="1335600" cy="338400"/>
          </a:xfrm>
        </p:grpSpPr>
        <p:sp>
          <p:nvSpPr>
            <p:cNvPr id="30" name="AutoShape 3"/>
            <p:cNvSpPr>
              <a:spLocks noChangeAspect="1" noChangeArrowheads="1" noTextEdit="1"/>
            </p:cNvSpPr>
            <p:nvPr/>
          </p:nvSpPr>
          <p:spPr bwMode="auto">
            <a:xfrm>
              <a:off x="5429245" y="6166383"/>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5"/>
            <p:cNvSpPr>
              <a:spLocks/>
            </p:cNvSpPr>
            <p:nvPr/>
          </p:nvSpPr>
          <p:spPr bwMode="auto">
            <a:xfrm>
              <a:off x="5628635" y="6341793"/>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2" name="Freeform 6"/>
            <p:cNvSpPr>
              <a:spLocks/>
            </p:cNvSpPr>
            <p:nvPr/>
          </p:nvSpPr>
          <p:spPr bwMode="auto">
            <a:xfrm>
              <a:off x="5726748" y="6334031"/>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noEditPoints="1"/>
            </p:cNvSpPr>
            <p:nvPr/>
          </p:nvSpPr>
          <p:spPr bwMode="auto">
            <a:xfrm>
              <a:off x="5771057" y="6337135"/>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noEditPoints="1"/>
            </p:cNvSpPr>
            <p:nvPr/>
          </p:nvSpPr>
          <p:spPr bwMode="auto">
            <a:xfrm>
              <a:off x="5813784" y="6334031"/>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5" name="Freeform 9"/>
            <p:cNvSpPr>
              <a:spLocks noEditPoints="1"/>
            </p:cNvSpPr>
            <p:nvPr/>
          </p:nvSpPr>
          <p:spPr bwMode="auto">
            <a:xfrm>
              <a:off x="5916644" y="6374390"/>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6" name="Freeform 10"/>
            <p:cNvSpPr>
              <a:spLocks/>
            </p:cNvSpPr>
            <p:nvPr/>
          </p:nvSpPr>
          <p:spPr bwMode="auto">
            <a:xfrm>
              <a:off x="6063814" y="6343344"/>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7" name="Freeform 11"/>
            <p:cNvSpPr>
              <a:spLocks noEditPoints="1"/>
            </p:cNvSpPr>
            <p:nvPr/>
          </p:nvSpPr>
          <p:spPr bwMode="auto">
            <a:xfrm>
              <a:off x="6217312" y="6375943"/>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8" name="Freeform 12"/>
            <p:cNvSpPr>
              <a:spLocks/>
            </p:cNvSpPr>
            <p:nvPr/>
          </p:nvSpPr>
          <p:spPr bwMode="auto">
            <a:xfrm>
              <a:off x="6313843" y="6375943"/>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9" name="Freeform 13"/>
            <p:cNvSpPr>
              <a:spLocks noEditPoints="1"/>
            </p:cNvSpPr>
            <p:nvPr/>
          </p:nvSpPr>
          <p:spPr bwMode="auto">
            <a:xfrm>
              <a:off x="6467342" y="6334031"/>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0" name="Freeform 14"/>
            <p:cNvSpPr>
              <a:spLocks noEditPoints="1"/>
            </p:cNvSpPr>
            <p:nvPr/>
          </p:nvSpPr>
          <p:spPr bwMode="auto">
            <a:xfrm>
              <a:off x="6555960" y="6375943"/>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1" name="Freeform 15"/>
            <p:cNvSpPr>
              <a:spLocks/>
            </p:cNvSpPr>
            <p:nvPr/>
          </p:nvSpPr>
          <p:spPr bwMode="auto">
            <a:xfrm>
              <a:off x="6654072" y="6375943"/>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2" name="Freeform 16"/>
            <p:cNvSpPr>
              <a:spLocks/>
            </p:cNvSpPr>
            <p:nvPr/>
          </p:nvSpPr>
          <p:spPr bwMode="auto">
            <a:xfrm>
              <a:off x="6701546" y="6375943"/>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3" name="Freeform 17"/>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8"/>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19"/>
            <p:cNvSpPr>
              <a:spLocks/>
            </p:cNvSpPr>
            <p:nvPr/>
          </p:nvSpPr>
          <p:spPr bwMode="auto">
            <a:xfrm>
              <a:off x="5427663" y="6259521"/>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20"/>
            <p:cNvSpPr>
              <a:spLocks/>
            </p:cNvSpPr>
            <p:nvPr/>
          </p:nvSpPr>
          <p:spPr bwMode="auto">
            <a:xfrm>
              <a:off x="5432410" y="6349554"/>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21"/>
            <p:cNvSpPr>
              <a:spLocks/>
            </p:cNvSpPr>
            <p:nvPr/>
          </p:nvSpPr>
          <p:spPr bwMode="auto">
            <a:xfrm>
              <a:off x="5582745" y="6166383"/>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CE08-8382-44E7-9A4A-4724FD627D73}"/>
              </a:ext>
            </a:extLst>
          </p:cNvPr>
          <p:cNvSpPr>
            <a:spLocks noGrp="1"/>
          </p:cNvSpPr>
          <p:nvPr>
            <p:ph type="title"/>
          </p:nvPr>
        </p:nvSpPr>
        <p:spPr/>
        <p:txBody>
          <a:bodyPr/>
          <a:lstStyle/>
          <a:p>
            <a:r>
              <a:rPr lang="en-US" dirty="0"/>
              <a:t>Introduction</a:t>
            </a:r>
          </a:p>
        </p:txBody>
      </p:sp>
      <p:sp>
        <p:nvSpPr>
          <p:cNvPr id="4" name="TextBox 3">
            <a:extLst>
              <a:ext uri="{FF2B5EF4-FFF2-40B4-BE49-F238E27FC236}">
                <a16:creationId xmlns:a16="http://schemas.microsoft.com/office/drawing/2014/main" id="{369233D1-6396-468A-84C7-C0DBC7B18880}"/>
              </a:ext>
            </a:extLst>
          </p:cNvPr>
          <p:cNvSpPr txBox="1"/>
          <p:nvPr/>
        </p:nvSpPr>
        <p:spPr>
          <a:xfrm>
            <a:off x="467544" y="1484784"/>
            <a:ext cx="8208912" cy="4939814"/>
          </a:xfrm>
          <a:prstGeom prst="rect">
            <a:avLst/>
          </a:prstGeom>
          <a:noFill/>
        </p:spPr>
        <p:txBody>
          <a:bodyPr wrap="square" rtlCol="0">
            <a:spAutoFit/>
          </a:bodyPr>
          <a:lstStyle/>
          <a:p>
            <a:pPr algn="just"/>
            <a:r>
              <a:rPr lang="en-US" sz="3600" b="1" i="0" dirty="0">
                <a:solidFill>
                  <a:schemeClr val="tx2"/>
                </a:solidFill>
                <a:effectLst/>
                <a:latin typeface="+mj-lt"/>
              </a:rPr>
              <a:t>ALMA</a:t>
            </a:r>
          </a:p>
          <a:p>
            <a:pPr algn="just"/>
            <a:endParaRPr lang="en-US" dirty="0">
              <a:solidFill>
                <a:schemeClr val="tx2"/>
              </a:solidFill>
            </a:endParaRPr>
          </a:p>
          <a:p>
            <a:pPr algn="just"/>
            <a:r>
              <a:rPr lang="en-US" b="0" i="0" dirty="0">
                <a:solidFill>
                  <a:schemeClr val="tx2"/>
                </a:solidFill>
                <a:effectLst/>
              </a:rPr>
              <a:t>The ALMA Data Mining Toolkit (ADMIT) is a value-added Python software package which integrates with the ALMA archive and CASA to provide scientists with quick access to traditional science data products such as moment maps, as well as with new innovative tools for exploring data cubes and their many derived products. The goals of the package are to:</a:t>
            </a:r>
          </a:p>
          <a:p>
            <a:pPr algn="just"/>
            <a:endParaRPr lang="en-US" b="0" i="0" dirty="0">
              <a:solidFill>
                <a:schemeClr val="tx2"/>
              </a:solidFill>
              <a:effectLst/>
            </a:endParaRPr>
          </a:p>
          <a:p>
            <a:pPr algn="just">
              <a:lnSpc>
                <a:spcPct val="150000"/>
              </a:lnSpc>
              <a:buFont typeface="Arial" panose="020B0604020202020204" pitchFamily="34" charset="0"/>
              <a:buChar char="•"/>
            </a:pPr>
            <a:r>
              <a:rPr lang="en-US" b="0" i="0" dirty="0">
                <a:solidFill>
                  <a:schemeClr val="tx2"/>
                </a:solidFill>
                <a:effectLst/>
              </a:rPr>
              <a:t>make the scientific value of ALMA data more immediate to all users</a:t>
            </a:r>
          </a:p>
          <a:p>
            <a:pPr algn="just">
              <a:lnSpc>
                <a:spcPct val="150000"/>
              </a:lnSpc>
              <a:buFont typeface="Arial" panose="020B0604020202020204" pitchFamily="34" charset="0"/>
              <a:buChar char="•"/>
            </a:pPr>
            <a:r>
              <a:rPr lang="en-US" b="0" i="0" dirty="0">
                <a:solidFill>
                  <a:schemeClr val="tx2"/>
                </a:solidFill>
                <a:effectLst/>
              </a:rPr>
              <a:t>create an analysis infrastructure that allows users to build new tools</a:t>
            </a:r>
          </a:p>
          <a:p>
            <a:pPr algn="just">
              <a:lnSpc>
                <a:spcPct val="150000"/>
              </a:lnSpc>
              <a:buFont typeface="Arial" panose="020B0604020202020204" pitchFamily="34" charset="0"/>
              <a:buChar char="•"/>
            </a:pPr>
            <a:r>
              <a:rPr lang="en-US" b="0" i="0" dirty="0">
                <a:solidFill>
                  <a:schemeClr val="tx2"/>
                </a:solidFill>
                <a:effectLst/>
              </a:rPr>
              <a:t>provide new types of tools for mining the science in ALMA data</a:t>
            </a:r>
          </a:p>
          <a:p>
            <a:pPr algn="just">
              <a:lnSpc>
                <a:spcPct val="150000"/>
              </a:lnSpc>
              <a:buFont typeface="Arial" panose="020B0604020202020204" pitchFamily="34" charset="0"/>
              <a:buChar char="•"/>
            </a:pPr>
            <a:r>
              <a:rPr lang="en-US" b="0" i="0" dirty="0">
                <a:solidFill>
                  <a:schemeClr val="tx2"/>
                </a:solidFill>
                <a:effectLst/>
              </a:rPr>
              <a:t>increase the scientific value of the rich data archive that ALMA is creating</a:t>
            </a:r>
          </a:p>
          <a:p>
            <a:pPr algn="just">
              <a:lnSpc>
                <a:spcPct val="150000"/>
              </a:lnSpc>
              <a:buFont typeface="Arial" panose="020B0604020202020204" pitchFamily="34" charset="0"/>
              <a:buChar char="•"/>
            </a:pPr>
            <a:r>
              <a:rPr lang="en-US" b="0" i="0" dirty="0">
                <a:solidFill>
                  <a:schemeClr val="tx2"/>
                </a:solidFill>
                <a:effectLst/>
              </a:rPr>
              <a:t>re-execute and explore the robustness of the initial pipeline results.</a:t>
            </a:r>
          </a:p>
          <a:p>
            <a:endParaRPr lang="en-US" dirty="0"/>
          </a:p>
        </p:txBody>
      </p:sp>
    </p:spTree>
    <p:extLst>
      <p:ext uri="{BB962C8B-B14F-4D97-AF65-F5344CB8AC3E}">
        <p14:creationId xmlns:p14="http://schemas.microsoft.com/office/powerpoint/2010/main" val="375716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5B2F0-31CB-4363-A8A6-3C2C6C9CDADE}"/>
              </a:ext>
            </a:extLst>
          </p:cNvPr>
          <p:cNvSpPr>
            <a:spLocks noGrp="1"/>
          </p:cNvSpPr>
          <p:nvPr>
            <p:ph type="ctrTitle"/>
          </p:nvPr>
        </p:nvSpPr>
        <p:spPr>
          <a:xfrm>
            <a:off x="143291" y="2276872"/>
            <a:ext cx="8857418" cy="1224136"/>
          </a:xfrm>
        </p:spPr>
        <p:txBody>
          <a:bodyPr/>
          <a:lstStyle/>
          <a:p>
            <a:r>
              <a:rPr lang="en-US" sz="5400" dirty="0">
                <a:solidFill>
                  <a:schemeClr val="tx2"/>
                </a:solidFill>
              </a:rPr>
              <a:t>Problem Statement</a:t>
            </a:r>
          </a:p>
        </p:txBody>
      </p:sp>
    </p:spTree>
    <p:extLst>
      <p:ext uri="{BB962C8B-B14F-4D97-AF65-F5344CB8AC3E}">
        <p14:creationId xmlns:p14="http://schemas.microsoft.com/office/powerpoint/2010/main" val="836429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B1382-2A2C-40AF-BC89-3165AA53F8E9}"/>
              </a:ext>
            </a:extLst>
          </p:cNvPr>
          <p:cNvSpPr>
            <a:spLocks noGrp="1"/>
          </p:cNvSpPr>
          <p:nvPr>
            <p:ph type="title"/>
          </p:nvPr>
        </p:nvSpPr>
        <p:spPr/>
        <p:txBody>
          <a:bodyPr/>
          <a:lstStyle/>
          <a:p>
            <a:r>
              <a:rPr lang="en-US" dirty="0"/>
              <a:t>Problem Statement</a:t>
            </a:r>
          </a:p>
        </p:txBody>
      </p:sp>
      <p:sp>
        <p:nvSpPr>
          <p:cNvPr id="4" name="TextBox 3">
            <a:extLst>
              <a:ext uri="{FF2B5EF4-FFF2-40B4-BE49-F238E27FC236}">
                <a16:creationId xmlns:a16="http://schemas.microsoft.com/office/drawing/2014/main" id="{69966749-A983-4032-B324-04DE7B781C5A}"/>
              </a:ext>
            </a:extLst>
          </p:cNvPr>
          <p:cNvSpPr txBox="1"/>
          <p:nvPr/>
        </p:nvSpPr>
        <p:spPr>
          <a:xfrm>
            <a:off x="323528" y="1556792"/>
            <a:ext cx="8496944" cy="5447645"/>
          </a:xfrm>
          <a:prstGeom prst="rect">
            <a:avLst/>
          </a:prstGeom>
          <a:noFill/>
        </p:spPr>
        <p:txBody>
          <a:bodyPr wrap="square" rtlCol="0">
            <a:spAutoFit/>
          </a:bodyPr>
          <a:lstStyle/>
          <a:p>
            <a:r>
              <a:rPr lang="en-US" sz="2400" dirty="0">
                <a:solidFill>
                  <a:schemeClr val="tx2"/>
                </a:solidFill>
              </a:rPr>
              <a:t>We are trying to design a model that can predict stock prices, and determine if we should buy or sell using different methods and algorithms such as:</a:t>
            </a:r>
          </a:p>
          <a:p>
            <a:endParaRPr lang="en-US" sz="2400" dirty="0">
              <a:solidFill>
                <a:schemeClr val="tx2"/>
              </a:solidFill>
            </a:endParaRPr>
          </a:p>
          <a:p>
            <a:r>
              <a:rPr lang="en-US" sz="2400" dirty="0">
                <a:solidFill>
                  <a:schemeClr val="tx2"/>
                </a:solidFill>
              </a:rPr>
              <a:t>1.  Exploratory data analysis (EDA) of our Dataset.</a:t>
            </a:r>
          </a:p>
          <a:p>
            <a:endParaRPr lang="en-US" sz="2400" dirty="0">
              <a:solidFill>
                <a:schemeClr val="tx2"/>
              </a:solidFill>
            </a:endParaRPr>
          </a:p>
          <a:p>
            <a:r>
              <a:rPr lang="en-US" sz="2400" dirty="0">
                <a:solidFill>
                  <a:schemeClr val="tx2"/>
                </a:solidFill>
              </a:rPr>
              <a:t>2.  Linear Prediction</a:t>
            </a:r>
          </a:p>
          <a:p>
            <a:endParaRPr lang="en-US" sz="2400" dirty="0">
              <a:solidFill>
                <a:schemeClr val="tx2"/>
              </a:solidFill>
            </a:endParaRPr>
          </a:p>
          <a:p>
            <a:r>
              <a:rPr lang="en-US" sz="2400" dirty="0">
                <a:solidFill>
                  <a:schemeClr val="tx2"/>
                </a:solidFill>
              </a:rPr>
              <a:t>3.  Decision Tree</a:t>
            </a:r>
          </a:p>
          <a:p>
            <a:endParaRPr lang="en-US" sz="2400" dirty="0">
              <a:solidFill>
                <a:schemeClr val="tx2"/>
              </a:solidFill>
            </a:endParaRPr>
          </a:p>
          <a:p>
            <a:r>
              <a:rPr lang="en-US" sz="2400" dirty="0">
                <a:solidFill>
                  <a:schemeClr val="tx2"/>
                </a:solidFill>
              </a:rPr>
              <a:t>4.  Feature Scaling</a:t>
            </a:r>
          </a:p>
          <a:p>
            <a:endParaRPr lang="en-US" sz="2400" dirty="0">
              <a:solidFill>
                <a:schemeClr val="tx2"/>
              </a:solidFill>
            </a:endParaRPr>
          </a:p>
          <a:p>
            <a:r>
              <a:rPr lang="en-US" sz="2400" dirty="0">
                <a:solidFill>
                  <a:schemeClr val="tx2"/>
                </a:solidFill>
              </a:rPr>
              <a:t>5.  Random Forest </a:t>
            </a:r>
          </a:p>
          <a:p>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1091994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D04E6-9317-49F1-B1C0-61F94634464D}"/>
              </a:ext>
            </a:extLst>
          </p:cNvPr>
          <p:cNvSpPr>
            <a:spLocks noGrp="1"/>
          </p:cNvSpPr>
          <p:nvPr>
            <p:ph type="title"/>
          </p:nvPr>
        </p:nvSpPr>
        <p:spPr/>
        <p:txBody>
          <a:bodyPr/>
          <a:lstStyle/>
          <a:p>
            <a:r>
              <a:rPr lang="en-US" dirty="0"/>
              <a:t>Problem Statement</a:t>
            </a:r>
          </a:p>
        </p:txBody>
      </p:sp>
      <p:sp>
        <p:nvSpPr>
          <p:cNvPr id="4" name="TextBox 3">
            <a:extLst>
              <a:ext uri="{FF2B5EF4-FFF2-40B4-BE49-F238E27FC236}">
                <a16:creationId xmlns:a16="http://schemas.microsoft.com/office/drawing/2014/main" id="{EF2A593B-0526-49C3-8677-08EBACD7D680}"/>
              </a:ext>
            </a:extLst>
          </p:cNvPr>
          <p:cNvSpPr txBox="1"/>
          <p:nvPr/>
        </p:nvSpPr>
        <p:spPr>
          <a:xfrm>
            <a:off x="179512" y="1196752"/>
            <a:ext cx="8496944" cy="5555367"/>
          </a:xfrm>
          <a:prstGeom prst="rect">
            <a:avLst/>
          </a:prstGeom>
          <a:noFill/>
        </p:spPr>
        <p:txBody>
          <a:bodyPr wrap="square" rtlCol="0">
            <a:spAutoFit/>
          </a:bodyPr>
          <a:lstStyle/>
          <a:p>
            <a:r>
              <a:rPr lang="en-US" sz="3200" b="1" dirty="0">
                <a:solidFill>
                  <a:schemeClr val="tx2"/>
                </a:solidFill>
                <a:latin typeface="+mj-lt"/>
              </a:rPr>
              <a:t>Dataset and Libraries Used</a:t>
            </a:r>
          </a:p>
          <a:p>
            <a:endParaRPr lang="en-US" sz="800" b="1" dirty="0">
              <a:solidFill>
                <a:schemeClr val="tx2"/>
              </a:solidFill>
            </a:endParaRPr>
          </a:p>
          <a:p>
            <a:r>
              <a:rPr lang="en-US" sz="2000" dirty="0">
                <a:solidFill>
                  <a:schemeClr val="tx2"/>
                </a:solidFill>
              </a:rPr>
              <a:t>We are using the Dataset by Yahoo finance (</a:t>
            </a:r>
            <a:r>
              <a:rPr lang="en-US" sz="2000" dirty="0" err="1">
                <a:solidFill>
                  <a:schemeClr val="tx2"/>
                </a:solidFill>
              </a:rPr>
              <a:t>yfinance</a:t>
            </a:r>
            <a:r>
              <a:rPr lang="en-US" sz="2000" dirty="0">
                <a:solidFill>
                  <a:schemeClr val="tx2"/>
                </a:solidFill>
              </a:rPr>
              <a:t>) for stocks price to this day.   </a:t>
            </a:r>
          </a:p>
          <a:p>
            <a:endParaRPr lang="en-US" sz="2000" b="1" dirty="0">
              <a:solidFill>
                <a:schemeClr val="tx2"/>
              </a:solidFill>
            </a:endParaRPr>
          </a:p>
          <a:p>
            <a:r>
              <a:rPr lang="en-US" sz="2000" dirty="0">
                <a:solidFill>
                  <a:schemeClr val="tx2"/>
                </a:solidFill>
              </a:rPr>
              <a:t>We had to used different libraries for the purpose of our project, such as:</a:t>
            </a:r>
          </a:p>
          <a:p>
            <a:pPr marL="285750" indent="-285750">
              <a:lnSpc>
                <a:spcPct val="150000"/>
              </a:lnSpc>
              <a:buFont typeface="Arial" panose="020B0604020202020204" pitchFamily="34" charset="0"/>
              <a:buChar char="•"/>
            </a:pPr>
            <a:r>
              <a:rPr lang="en-US" sz="2000" dirty="0">
                <a:solidFill>
                  <a:schemeClr val="tx2"/>
                </a:solidFill>
              </a:rPr>
              <a:t>Pandas</a:t>
            </a:r>
          </a:p>
          <a:p>
            <a:pPr marL="285750" indent="-285750">
              <a:lnSpc>
                <a:spcPct val="150000"/>
              </a:lnSpc>
              <a:buFont typeface="Arial" panose="020B0604020202020204" pitchFamily="34" charset="0"/>
              <a:buChar char="•"/>
            </a:pPr>
            <a:r>
              <a:rPr lang="en-US" sz="2000" dirty="0" err="1">
                <a:solidFill>
                  <a:schemeClr val="tx2"/>
                </a:solidFill>
              </a:rPr>
              <a:t>Numpy</a:t>
            </a:r>
            <a:endParaRPr lang="en-US" sz="2000" dirty="0">
              <a:solidFill>
                <a:schemeClr val="tx2"/>
              </a:solidFill>
            </a:endParaRPr>
          </a:p>
          <a:p>
            <a:pPr marL="285750" indent="-285750">
              <a:lnSpc>
                <a:spcPct val="150000"/>
              </a:lnSpc>
              <a:buFont typeface="Arial" panose="020B0604020202020204" pitchFamily="34" charset="0"/>
              <a:buChar char="•"/>
            </a:pPr>
            <a:r>
              <a:rPr lang="en-US" sz="2000" dirty="0" err="1">
                <a:solidFill>
                  <a:schemeClr val="tx2"/>
                </a:solidFill>
              </a:rPr>
              <a:t>Sklearn</a:t>
            </a:r>
            <a:endParaRPr lang="en-US" sz="2000" dirty="0">
              <a:solidFill>
                <a:schemeClr val="tx2"/>
              </a:solidFill>
            </a:endParaRPr>
          </a:p>
          <a:p>
            <a:pPr marL="285750" indent="-285750">
              <a:lnSpc>
                <a:spcPct val="150000"/>
              </a:lnSpc>
              <a:buFont typeface="Arial" panose="020B0604020202020204" pitchFamily="34" charset="0"/>
              <a:buChar char="•"/>
            </a:pPr>
            <a:r>
              <a:rPr lang="en-US" sz="2000" dirty="0" err="1">
                <a:solidFill>
                  <a:schemeClr val="tx2"/>
                </a:solidFill>
              </a:rPr>
              <a:t>StocksMethods</a:t>
            </a:r>
            <a:endParaRPr lang="en-US" sz="2000" dirty="0">
              <a:solidFill>
                <a:schemeClr val="tx2"/>
              </a:solidFill>
            </a:endParaRPr>
          </a:p>
          <a:p>
            <a:pPr marL="285750" indent="-285750">
              <a:lnSpc>
                <a:spcPct val="150000"/>
              </a:lnSpc>
              <a:buFont typeface="Arial" panose="020B0604020202020204" pitchFamily="34" charset="0"/>
              <a:buChar char="•"/>
            </a:pPr>
            <a:r>
              <a:rPr lang="en-US" dirty="0" err="1">
                <a:solidFill>
                  <a:schemeClr val="tx2"/>
                </a:solidFill>
              </a:rPr>
              <a:t>ALMAIndicator</a:t>
            </a: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r>
              <a:rPr lang="en-US" dirty="0">
                <a:solidFill>
                  <a:schemeClr val="tx2"/>
                </a:solidFill>
              </a:rPr>
              <a:t>For the Purpose of Visualization, we are using the in-build libraries such as:</a:t>
            </a:r>
          </a:p>
          <a:p>
            <a:pPr marL="285750" indent="-285750">
              <a:lnSpc>
                <a:spcPct val="150000"/>
              </a:lnSpc>
              <a:buFont typeface="Arial" panose="020B0604020202020204" pitchFamily="34" charset="0"/>
              <a:buChar char="•"/>
            </a:pPr>
            <a:r>
              <a:rPr lang="en-US" dirty="0" err="1">
                <a:solidFill>
                  <a:schemeClr val="tx2"/>
                </a:solidFill>
              </a:rPr>
              <a:t>MatplotLib</a:t>
            </a:r>
            <a:endParaRPr lang="en-US" dirty="0">
              <a:solidFill>
                <a:schemeClr val="tx2"/>
              </a:solidFill>
            </a:endParaRPr>
          </a:p>
          <a:p>
            <a:pPr marL="285750" indent="-285750">
              <a:lnSpc>
                <a:spcPct val="150000"/>
              </a:lnSpc>
              <a:buFont typeface="Arial" panose="020B0604020202020204" pitchFamily="34" charset="0"/>
              <a:buChar char="•"/>
            </a:pPr>
            <a:r>
              <a:rPr lang="en-US" dirty="0">
                <a:solidFill>
                  <a:schemeClr val="tx2"/>
                </a:solidFill>
              </a:rPr>
              <a:t>Seaborn</a:t>
            </a:r>
          </a:p>
          <a:p>
            <a:endParaRPr lang="en-US" dirty="0"/>
          </a:p>
        </p:txBody>
      </p:sp>
    </p:spTree>
    <p:extLst>
      <p:ext uri="{BB962C8B-B14F-4D97-AF65-F5344CB8AC3E}">
        <p14:creationId xmlns:p14="http://schemas.microsoft.com/office/powerpoint/2010/main" val="4094850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4B96C5-17AC-4D65-B9B3-26B02ECA00CE}"/>
              </a:ext>
            </a:extLst>
          </p:cNvPr>
          <p:cNvSpPr txBox="1"/>
          <p:nvPr/>
        </p:nvSpPr>
        <p:spPr>
          <a:xfrm>
            <a:off x="1115616" y="4581128"/>
            <a:ext cx="7200800" cy="707886"/>
          </a:xfrm>
          <a:prstGeom prst="rect">
            <a:avLst/>
          </a:prstGeom>
          <a:noFill/>
        </p:spPr>
        <p:txBody>
          <a:bodyPr wrap="square" rtlCol="0">
            <a:spAutoFit/>
          </a:bodyPr>
          <a:lstStyle/>
          <a:p>
            <a:r>
              <a:rPr lang="en-US" sz="4000" b="1" dirty="0">
                <a:solidFill>
                  <a:schemeClr val="tx2"/>
                </a:solidFill>
                <a:latin typeface="+mj-lt"/>
              </a:rPr>
              <a:t>Exploratory Data Analysis (EDA)</a:t>
            </a:r>
          </a:p>
        </p:txBody>
      </p:sp>
    </p:spTree>
    <p:extLst>
      <p:ext uri="{BB962C8B-B14F-4D97-AF65-F5344CB8AC3E}">
        <p14:creationId xmlns:p14="http://schemas.microsoft.com/office/powerpoint/2010/main" val="3017535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ED1B4-40BE-4C92-9E71-4209A662E4DE}"/>
              </a:ext>
            </a:extLst>
          </p:cNvPr>
          <p:cNvSpPr>
            <a:spLocks noGrp="1"/>
          </p:cNvSpPr>
          <p:nvPr>
            <p:ph type="title"/>
          </p:nvPr>
        </p:nvSpPr>
        <p:spPr/>
        <p:txBody>
          <a:bodyPr/>
          <a:lstStyle/>
          <a:p>
            <a:r>
              <a:rPr lang="en-US" dirty="0"/>
              <a:t>EDA</a:t>
            </a:r>
          </a:p>
        </p:txBody>
      </p:sp>
      <p:pic>
        <p:nvPicPr>
          <p:cNvPr id="5" name="Picture 4" descr="Graphical user interface, chart, line chart, scatter chart&#10;&#10;Description automatically generated">
            <a:extLst>
              <a:ext uri="{FF2B5EF4-FFF2-40B4-BE49-F238E27FC236}">
                <a16:creationId xmlns:a16="http://schemas.microsoft.com/office/drawing/2014/main" id="{0E0D3C21-7D60-41CA-80AA-4BB3EAC98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73" y="1746163"/>
            <a:ext cx="8839654" cy="3365673"/>
          </a:xfrm>
          <a:prstGeom prst="rect">
            <a:avLst/>
          </a:prstGeom>
        </p:spPr>
      </p:pic>
      <p:sp>
        <p:nvSpPr>
          <p:cNvPr id="6" name="TextBox 5">
            <a:extLst>
              <a:ext uri="{FF2B5EF4-FFF2-40B4-BE49-F238E27FC236}">
                <a16:creationId xmlns:a16="http://schemas.microsoft.com/office/drawing/2014/main" id="{E22F625E-6511-4D16-AAA6-A0ABA2911237}"/>
              </a:ext>
            </a:extLst>
          </p:cNvPr>
          <p:cNvSpPr txBox="1"/>
          <p:nvPr/>
        </p:nvSpPr>
        <p:spPr>
          <a:xfrm>
            <a:off x="1547664" y="5301208"/>
            <a:ext cx="6192688"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The following output shows the Adjacent closing price </a:t>
            </a:r>
            <a:r>
              <a:rPr lang="en-US" b="0" i="0" dirty="0">
                <a:solidFill>
                  <a:schemeClr val="tx2"/>
                </a:solidFill>
                <a:effectLst/>
              </a:rPr>
              <a:t>after adjustments for all applicable splits and dividend distributions from the year 2015 to 2022.</a:t>
            </a:r>
            <a:r>
              <a:rPr lang="en-US" dirty="0">
                <a:solidFill>
                  <a:schemeClr val="tx2"/>
                </a:solidFill>
              </a:rPr>
              <a:t> </a:t>
            </a:r>
          </a:p>
        </p:txBody>
      </p:sp>
    </p:spTree>
    <p:extLst>
      <p:ext uri="{BB962C8B-B14F-4D97-AF65-F5344CB8AC3E}">
        <p14:creationId xmlns:p14="http://schemas.microsoft.com/office/powerpoint/2010/main" val="426515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EFC64D-8156-466E-95B3-41CE3C1C42FF}"/>
              </a:ext>
            </a:extLst>
          </p:cNvPr>
          <p:cNvSpPr>
            <a:spLocks noGrp="1"/>
          </p:cNvSpPr>
          <p:nvPr>
            <p:ph type="title"/>
          </p:nvPr>
        </p:nvSpPr>
        <p:spPr/>
        <p:txBody>
          <a:bodyPr/>
          <a:lstStyle/>
          <a:p>
            <a:r>
              <a:rPr lang="en-US" dirty="0"/>
              <a:t>EDA</a:t>
            </a:r>
          </a:p>
        </p:txBody>
      </p:sp>
      <p:pic>
        <p:nvPicPr>
          <p:cNvPr id="5" name="Picture 4">
            <a:extLst>
              <a:ext uri="{FF2B5EF4-FFF2-40B4-BE49-F238E27FC236}">
                <a16:creationId xmlns:a16="http://schemas.microsoft.com/office/drawing/2014/main" id="{2C63D08A-E852-42DA-B0D9-047F0BCA6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0728"/>
            <a:ext cx="9144000" cy="4176465"/>
          </a:xfrm>
          <a:prstGeom prst="rect">
            <a:avLst/>
          </a:prstGeom>
        </p:spPr>
      </p:pic>
      <p:sp>
        <p:nvSpPr>
          <p:cNvPr id="6" name="TextBox 5">
            <a:extLst>
              <a:ext uri="{FF2B5EF4-FFF2-40B4-BE49-F238E27FC236}">
                <a16:creationId xmlns:a16="http://schemas.microsoft.com/office/drawing/2014/main" id="{93BC77F4-48C2-46C0-A935-E956DF1C034C}"/>
              </a:ext>
            </a:extLst>
          </p:cNvPr>
          <p:cNvSpPr txBox="1"/>
          <p:nvPr/>
        </p:nvSpPr>
        <p:spPr>
          <a:xfrm>
            <a:off x="1187624" y="5301209"/>
            <a:ext cx="7056784"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The following graph represents an EDA of the opening and closing time of Intel Stock Price</a:t>
            </a:r>
          </a:p>
        </p:txBody>
      </p:sp>
    </p:spTree>
    <p:extLst>
      <p:ext uri="{BB962C8B-B14F-4D97-AF65-F5344CB8AC3E}">
        <p14:creationId xmlns:p14="http://schemas.microsoft.com/office/powerpoint/2010/main" val="2156046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13B078-C5E5-47AF-8B5C-C1330051C7AA}"/>
              </a:ext>
            </a:extLst>
          </p:cNvPr>
          <p:cNvSpPr txBox="1"/>
          <p:nvPr/>
        </p:nvSpPr>
        <p:spPr>
          <a:xfrm>
            <a:off x="2339752" y="2780928"/>
            <a:ext cx="4968552" cy="830997"/>
          </a:xfrm>
          <a:prstGeom prst="rect">
            <a:avLst/>
          </a:prstGeom>
          <a:noFill/>
        </p:spPr>
        <p:txBody>
          <a:bodyPr wrap="square" rtlCol="0">
            <a:spAutoFit/>
          </a:bodyPr>
          <a:lstStyle/>
          <a:p>
            <a:r>
              <a:rPr lang="en-US" sz="4800" b="1" dirty="0">
                <a:solidFill>
                  <a:schemeClr val="tx2"/>
                </a:solidFill>
                <a:latin typeface="+mj-lt"/>
              </a:rPr>
              <a:t>Linear Prediction</a:t>
            </a:r>
          </a:p>
        </p:txBody>
      </p:sp>
    </p:spTree>
    <p:extLst>
      <p:ext uri="{BB962C8B-B14F-4D97-AF65-F5344CB8AC3E}">
        <p14:creationId xmlns:p14="http://schemas.microsoft.com/office/powerpoint/2010/main" val="2207165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F73CB-CA62-931D-3E9B-7E07F3547282}"/>
              </a:ext>
            </a:extLst>
          </p:cNvPr>
          <p:cNvSpPr>
            <a:spLocks noGrp="1"/>
          </p:cNvSpPr>
          <p:nvPr>
            <p:ph type="title"/>
          </p:nvPr>
        </p:nvSpPr>
        <p:spPr/>
        <p:txBody>
          <a:bodyPr/>
          <a:lstStyle/>
          <a:p>
            <a:r>
              <a:rPr lang="en-US" dirty="0"/>
              <a:t>Linear Prediction Model </a:t>
            </a:r>
          </a:p>
        </p:txBody>
      </p:sp>
      <p:pic>
        <p:nvPicPr>
          <p:cNvPr id="5" name="Picture 4">
            <a:extLst>
              <a:ext uri="{FF2B5EF4-FFF2-40B4-BE49-F238E27FC236}">
                <a16:creationId xmlns:a16="http://schemas.microsoft.com/office/drawing/2014/main" id="{F51E0CCB-9DE5-98BB-02EA-33DEC9BC67B0}"/>
              </a:ext>
            </a:extLst>
          </p:cNvPr>
          <p:cNvPicPr>
            <a:picLocks noChangeAspect="1"/>
          </p:cNvPicPr>
          <p:nvPr/>
        </p:nvPicPr>
        <p:blipFill>
          <a:blip r:embed="rId2"/>
          <a:stretch>
            <a:fillRect/>
          </a:stretch>
        </p:blipFill>
        <p:spPr>
          <a:xfrm>
            <a:off x="146262" y="1196752"/>
            <a:ext cx="8417457" cy="3931920"/>
          </a:xfrm>
          <a:prstGeom prst="rect">
            <a:avLst/>
          </a:prstGeom>
        </p:spPr>
      </p:pic>
      <p:sp>
        <p:nvSpPr>
          <p:cNvPr id="6" name="TextBox 5">
            <a:extLst>
              <a:ext uri="{FF2B5EF4-FFF2-40B4-BE49-F238E27FC236}">
                <a16:creationId xmlns:a16="http://schemas.microsoft.com/office/drawing/2014/main" id="{3E4DEF42-63AF-8413-EFE9-C692761C22F5}"/>
              </a:ext>
            </a:extLst>
          </p:cNvPr>
          <p:cNvSpPr txBox="1"/>
          <p:nvPr/>
        </p:nvSpPr>
        <p:spPr>
          <a:xfrm>
            <a:off x="1871700" y="5469644"/>
            <a:ext cx="54006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Model demonstrates 50 days prediction</a:t>
            </a:r>
          </a:p>
          <a:p>
            <a:pPr marL="285750" indent="-285750">
              <a:buFont typeface="Arial" panose="020B0604020202020204" pitchFamily="34" charset="0"/>
              <a:buChar char="•"/>
            </a:pPr>
            <a:r>
              <a:rPr lang="en-US" dirty="0">
                <a:solidFill>
                  <a:schemeClr val="tx2"/>
                </a:solidFill>
              </a:rPr>
              <a:t>Model compares actual value where stocks closed</a:t>
            </a:r>
          </a:p>
          <a:p>
            <a:pPr marL="285750" indent="-285750">
              <a:buFont typeface="Arial" panose="020B0604020202020204" pitchFamily="34" charset="0"/>
              <a:buChar char="•"/>
            </a:pPr>
            <a:r>
              <a:rPr lang="en-US" dirty="0">
                <a:solidFill>
                  <a:schemeClr val="tx2"/>
                </a:solidFill>
              </a:rPr>
              <a:t>And where they were predicted to close. </a:t>
            </a:r>
          </a:p>
        </p:txBody>
      </p:sp>
    </p:spTree>
    <p:extLst>
      <p:ext uri="{BB962C8B-B14F-4D97-AF65-F5344CB8AC3E}">
        <p14:creationId xmlns:p14="http://schemas.microsoft.com/office/powerpoint/2010/main" val="1168955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83E50-4619-398B-F4D4-7FF60B230919}"/>
              </a:ext>
            </a:extLst>
          </p:cNvPr>
          <p:cNvSpPr>
            <a:spLocks noGrp="1"/>
          </p:cNvSpPr>
          <p:nvPr>
            <p:ph type="title"/>
          </p:nvPr>
        </p:nvSpPr>
        <p:spPr/>
        <p:txBody>
          <a:bodyPr/>
          <a:lstStyle/>
          <a:p>
            <a:r>
              <a:rPr lang="en-US" dirty="0"/>
              <a:t>Linear Prediction Model </a:t>
            </a:r>
          </a:p>
        </p:txBody>
      </p:sp>
      <p:pic>
        <p:nvPicPr>
          <p:cNvPr id="4" name="Content Placeholder 3">
            <a:extLst>
              <a:ext uri="{FF2B5EF4-FFF2-40B4-BE49-F238E27FC236}">
                <a16:creationId xmlns:a16="http://schemas.microsoft.com/office/drawing/2014/main" id="{EB3D42E5-89DA-1156-8573-5E64811E5166}"/>
              </a:ext>
            </a:extLst>
          </p:cNvPr>
          <p:cNvPicPr>
            <a:picLocks noGrp="1" noChangeAspect="1"/>
          </p:cNvPicPr>
          <p:nvPr>
            <p:ph idx="1"/>
          </p:nvPr>
        </p:nvPicPr>
        <p:blipFill>
          <a:blip r:embed="rId2"/>
          <a:stretch>
            <a:fillRect/>
          </a:stretch>
        </p:blipFill>
        <p:spPr>
          <a:xfrm>
            <a:off x="467543" y="1196751"/>
            <a:ext cx="8412480" cy="4054205"/>
          </a:xfrm>
          <a:prstGeom prst="rect">
            <a:avLst/>
          </a:prstGeom>
        </p:spPr>
      </p:pic>
      <p:sp>
        <p:nvSpPr>
          <p:cNvPr id="5" name="TextBox 4">
            <a:extLst>
              <a:ext uri="{FF2B5EF4-FFF2-40B4-BE49-F238E27FC236}">
                <a16:creationId xmlns:a16="http://schemas.microsoft.com/office/drawing/2014/main" id="{2368863B-5E8A-10C2-0956-5DC37E94E0B2}"/>
              </a:ext>
            </a:extLst>
          </p:cNvPr>
          <p:cNvSpPr txBox="1"/>
          <p:nvPr/>
        </p:nvSpPr>
        <p:spPr>
          <a:xfrm>
            <a:off x="1571040" y="5421509"/>
            <a:ext cx="6264696" cy="369332"/>
          </a:xfrm>
          <a:prstGeom prst="rect">
            <a:avLst/>
          </a:prstGeom>
          <a:noFill/>
        </p:spPr>
        <p:txBody>
          <a:bodyPr wrap="square" rtlCol="0">
            <a:spAutoFit/>
          </a:bodyPr>
          <a:lstStyle/>
          <a:p>
            <a:pPr marL="285750" indent="-285750" algn="ctr">
              <a:buFont typeface="Arial" panose="020B0604020202020204" pitchFamily="34" charset="0"/>
              <a:buChar char="•"/>
            </a:pPr>
            <a:r>
              <a:rPr lang="en-US" dirty="0">
                <a:solidFill>
                  <a:schemeClr val="tx2"/>
                </a:solidFill>
              </a:rPr>
              <a:t>Linear Model depicted on a matplotlib graph.</a:t>
            </a:r>
          </a:p>
        </p:txBody>
      </p:sp>
    </p:spTree>
    <p:extLst>
      <p:ext uri="{BB962C8B-B14F-4D97-AF65-F5344CB8AC3E}">
        <p14:creationId xmlns:p14="http://schemas.microsoft.com/office/powerpoint/2010/main" val="2733129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p:cNvGrpSpPr/>
          <p:nvPr/>
        </p:nvGrpSpPr>
        <p:grpSpPr>
          <a:xfrm>
            <a:off x="987721" y="3912318"/>
            <a:ext cx="3727015" cy="477054"/>
            <a:chOff x="3809222" y="2344613"/>
            <a:chExt cx="3727015" cy="477054"/>
          </a:xfrm>
        </p:grpSpPr>
        <p:sp>
          <p:nvSpPr>
            <p:cNvPr id="18" name="Text Box 5"/>
            <p:cNvSpPr txBox="1">
              <a:spLocks noChangeArrowheads="1"/>
            </p:cNvSpPr>
            <p:nvPr/>
          </p:nvSpPr>
          <p:spPr bwMode="auto">
            <a:xfrm>
              <a:off x="4384145" y="2408159"/>
              <a:ext cx="2952750" cy="307975"/>
            </a:xfrm>
            <a:prstGeom prst="rect">
              <a:avLst/>
            </a:prstGeom>
            <a:noFill/>
            <a:ln w="9525">
              <a:noFill/>
              <a:miter lim="800000"/>
              <a:headEnd/>
              <a:tailEnd/>
            </a:ln>
          </p:spPr>
          <p:txBody>
            <a:bodyPr>
              <a:spAutoFit/>
            </a:bodyPr>
            <a:lstStyle/>
            <a:p>
              <a:pPr>
                <a:defRPr/>
              </a:pPr>
              <a:r>
                <a:rPr lang="en-US" altLang="ko-KR" sz="1400" b="1" dirty="0">
                  <a:solidFill>
                    <a:schemeClr val="tx1">
                      <a:lumMod val="85000"/>
                      <a:lumOff val="15000"/>
                    </a:schemeClr>
                  </a:solidFill>
                  <a:latin typeface="+mj-lt"/>
                  <a:ea typeface="맑은 고딕" pitchFamily="50" charset="-127"/>
                </a:rPr>
                <a:t>INTRODUCTION</a:t>
              </a:r>
            </a:p>
          </p:txBody>
        </p:sp>
        <p:sp>
          <p:nvSpPr>
            <p:cNvPr id="19" name="Text Box 11"/>
            <p:cNvSpPr txBox="1">
              <a:spLocks noChangeArrowheads="1"/>
            </p:cNvSpPr>
            <p:nvPr/>
          </p:nvSpPr>
          <p:spPr bwMode="auto">
            <a:xfrm>
              <a:off x="4323755" y="2527577"/>
              <a:ext cx="3212482" cy="128682"/>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20" name="TextBox 13"/>
            <p:cNvSpPr txBox="1">
              <a:spLocks noChangeArrowheads="1"/>
            </p:cNvSpPr>
            <p:nvPr/>
          </p:nvSpPr>
          <p:spPr bwMode="auto">
            <a:xfrm>
              <a:off x="3809222" y="2344613"/>
              <a:ext cx="508473" cy="477054"/>
            </a:xfrm>
            <a:prstGeom prst="rect">
              <a:avLst/>
            </a:prstGeom>
            <a:noFill/>
            <a:ln w="9525">
              <a:noFill/>
              <a:miter lim="800000"/>
              <a:headEnd/>
              <a:tailEnd/>
            </a:ln>
          </p:spPr>
          <p:txBody>
            <a:bodyPr wrap="none">
              <a:spAutoFit/>
            </a:bodyPr>
            <a:lstStyle/>
            <a:p>
              <a:r>
                <a:rPr lang="en-US" altLang="ko-KR" sz="2500" b="1" dirty="0">
                  <a:solidFill>
                    <a:srgbClr val="3770A4"/>
                  </a:solidFill>
                  <a:latin typeface="+mj-lt"/>
                  <a:ea typeface="맑은 고딕" pitchFamily="50" charset="-127"/>
                </a:rPr>
                <a:t>01</a:t>
              </a:r>
              <a:endParaRPr lang="ko-KR" altLang="en-US" sz="2500" b="1" dirty="0">
                <a:solidFill>
                  <a:srgbClr val="3770A4"/>
                </a:solidFill>
                <a:latin typeface="+mj-lt"/>
                <a:ea typeface="맑은 고딕" pitchFamily="50" charset="-127"/>
              </a:endParaRPr>
            </a:p>
          </p:txBody>
        </p:sp>
      </p:grpSp>
      <p:grpSp>
        <p:nvGrpSpPr>
          <p:cNvPr id="23" name="그룹 22"/>
          <p:cNvGrpSpPr/>
          <p:nvPr/>
        </p:nvGrpSpPr>
        <p:grpSpPr>
          <a:xfrm>
            <a:off x="986317" y="4570090"/>
            <a:ext cx="3512519" cy="477054"/>
            <a:chOff x="3809222" y="3060893"/>
            <a:chExt cx="3512519" cy="477054"/>
          </a:xfrm>
        </p:grpSpPr>
        <p:sp>
          <p:nvSpPr>
            <p:cNvPr id="72" name="Text Box 5"/>
            <p:cNvSpPr txBox="1">
              <a:spLocks noChangeArrowheads="1"/>
            </p:cNvSpPr>
            <p:nvPr/>
          </p:nvSpPr>
          <p:spPr bwMode="auto">
            <a:xfrm>
              <a:off x="4368991" y="3142491"/>
              <a:ext cx="2952750" cy="307975"/>
            </a:xfrm>
            <a:prstGeom prst="rect">
              <a:avLst/>
            </a:prstGeom>
            <a:noFill/>
            <a:ln w="9525">
              <a:noFill/>
              <a:miter lim="800000"/>
              <a:headEnd/>
              <a:tailEnd/>
            </a:ln>
          </p:spPr>
          <p:txBody>
            <a:bodyPr>
              <a:spAutoFit/>
            </a:bodyPr>
            <a:lstStyle/>
            <a:p>
              <a:pPr>
                <a:defRPr/>
              </a:pPr>
              <a:r>
                <a:rPr lang="en-US" altLang="ko-KR" sz="1400" b="1" dirty="0">
                  <a:solidFill>
                    <a:schemeClr val="tx1">
                      <a:lumMod val="85000"/>
                      <a:lumOff val="15000"/>
                    </a:schemeClr>
                  </a:solidFill>
                  <a:latin typeface="+mj-lt"/>
                  <a:ea typeface="맑은 고딕" pitchFamily="50" charset="-127"/>
                </a:rPr>
                <a:t>PROBLEM STATEMENT</a:t>
              </a:r>
            </a:p>
          </p:txBody>
        </p:sp>
        <p:sp>
          <p:nvSpPr>
            <p:cNvPr id="74" name="TextBox 13"/>
            <p:cNvSpPr txBox="1">
              <a:spLocks noChangeArrowheads="1"/>
            </p:cNvSpPr>
            <p:nvPr/>
          </p:nvSpPr>
          <p:spPr bwMode="auto">
            <a:xfrm>
              <a:off x="3809222" y="3060893"/>
              <a:ext cx="508473" cy="477054"/>
            </a:xfrm>
            <a:prstGeom prst="rect">
              <a:avLst/>
            </a:prstGeom>
            <a:noFill/>
            <a:ln w="9525">
              <a:noFill/>
              <a:miter lim="800000"/>
              <a:headEnd/>
              <a:tailEnd/>
            </a:ln>
          </p:spPr>
          <p:txBody>
            <a:bodyPr wrap="none">
              <a:spAutoFit/>
            </a:bodyPr>
            <a:lstStyle/>
            <a:p>
              <a:r>
                <a:rPr lang="en-US" altLang="ko-KR" sz="2500" b="1" dirty="0">
                  <a:solidFill>
                    <a:srgbClr val="3770A4"/>
                  </a:solidFill>
                  <a:latin typeface="+mj-lt"/>
                  <a:ea typeface="맑은 고딕" pitchFamily="50" charset="-127"/>
                </a:rPr>
                <a:t>02</a:t>
              </a:r>
              <a:endParaRPr lang="ko-KR" altLang="en-US" sz="2500" b="1" dirty="0">
                <a:solidFill>
                  <a:srgbClr val="3770A4"/>
                </a:solidFill>
                <a:latin typeface="+mj-lt"/>
                <a:ea typeface="맑은 고딕" pitchFamily="50" charset="-127"/>
              </a:endParaRPr>
            </a:p>
          </p:txBody>
        </p:sp>
      </p:grpSp>
      <p:grpSp>
        <p:nvGrpSpPr>
          <p:cNvPr id="24" name="그룹 23"/>
          <p:cNvGrpSpPr/>
          <p:nvPr/>
        </p:nvGrpSpPr>
        <p:grpSpPr>
          <a:xfrm>
            <a:off x="986317" y="5169914"/>
            <a:ext cx="3728419" cy="478968"/>
            <a:chOff x="3809222" y="3777173"/>
            <a:chExt cx="3728419" cy="478968"/>
          </a:xfrm>
        </p:grpSpPr>
        <p:sp>
          <p:nvSpPr>
            <p:cNvPr id="77" name="Text Box 5"/>
            <p:cNvSpPr txBox="1">
              <a:spLocks noChangeArrowheads="1"/>
            </p:cNvSpPr>
            <p:nvPr/>
          </p:nvSpPr>
          <p:spPr bwMode="auto">
            <a:xfrm>
              <a:off x="4368991" y="3855932"/>
              <a:ext cx="2952750" cy="307975"/>
            </a:xfrm>
            <a:prstGeom prst="rect">
              <a:avLst/>
            </a:prstGeom>
            <a:noFill/>
            <a:ln w="9525">
              <a:noFill/>
              <a:miter lim="800000"/>
              <a:headEnd/>
              <a:tailEnd/>
            </a:ln>
          </p:spPr>
          <p:txBody>
            <a:bodyPr>
              <a:spAutoFit/>
            </a:bodyPr>
            <a:lstStyle/>
            <a:p>
              <a:pPr>
                <a:defRPr/>
              </a:pPr>
              <a:r>
                <a:rPr lang="en-US" sz="1400" b="1" dirty="0">
                  <a:solidFill>
                    <a:srgbClr val="202124"/>
                  </a:solidFill>
                  <a:latin typeface="+mj-lt"/>
                </a:rPr>
                <a:t>EXPLORATORY DATA ANALYSIS </a:t>
              </a:r>
              <a:r>
                <a:rPr lang="en-US" sz="1400" i="0" dirty="0">
                  <a:solidFill>
                    <a:srgbClr val="202124"/>
                  </a:solidFill>
                  <a:effectLst/>
                  <a:latin typeface="+mj-lt"/>
                </a:rPr>
                <a:t>(EDA)</a:t>
              </a:r>
              <a:endParaRPr lang="en-US" altLang="ko-KR" sz="1400" dirty="0">
                <a:solidFill>
                  <a:schemeClr val="tx1">
                    <a:lumMod val="85000"/>
                    <a:lumOff val="15000"/>
                  </a:schemeClr>
                </a:solidFill>
                <a:latin typeface="+mj-lt"/>
                <a:ea typeface="맑은 고딕" pitchFamily="50" charset="-127"/>
              </a:endParaRPr>
            </a:p>
          </p:txBody>
        </p:sp>
        <p:sp>
          <p:nvSpPr>
            <p:cNvPr id="78" name="Text Box 11"/>
            <p:cNvSpPr txBox="1">
              <a:spLocks noChangeArrowheads="1"/>
            </p:cNvSpPr>
            <p:nvPr/>
          </p:nvSpPr>
          <p:spPr bwMode="auto">
            <a:xfrm>
              <a:off x="4368991" y="4009920"/>
              <a:ext cx="3168650" cy="246221"/>
            </a:xfrm>
            <a:prstGeom prst="rect">
              <a:avLst/>
            </a:prstGeom>
            <a:noFill/>
            <a:ln w="9525">
              <a:noFill/>
              <a:miter lim="800000"/>
              <a:headEnd/>
              <a:tailEnd/>
            </a:ln>
            <a:effectLst/>
          </p:spPr>
          <p:txBody>
            <a:bodyPr anchor="ctr">
              <a:spAutoFit/>
            </a:bodyPr>
            <a:lstStyle/>
            <a:p>
              <a:pPr>
                <a:lnSpc>
                  <a:spcPts val="1200"/>
                </a:lnSpc>
                <a:defRPr/>
              </a:pP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79" name="TextBox 13"/>
            <p:cNvSpPr txBox="1">
              <a:spLocks noChangeArrowheads="1"/>
            </p:cNvSpPr>
            <p:nvPr/>
          </p:nvSpPr>
          <p:spPr bwMode="auto">
            <a:xfrm>
              <a:off x="3809222" y="3777173"/>
              <a:ext cx="508473" cy="477054"/>
            </a:xfrm>
            <a:prstGeom prst="rect">
              <a:avLst/>
            </a:prstGeom>
            <a:noFill/>
            <a:ln w="9525">
              <a:noFill/>
              <a:miter lim="800000"/>
              <a:headEnd/>
              <a:tailEnd/>
            </a:ln>
          </p:spPr>
          <p:txBody>
            <a:bodyPr wrap="none">
              <a:spAutoFit/>
            </a:bodyPr>
            <a:lstStyle/>
            <a:p>
              <a:r>
                <a:rPr lang="en-US" altLang="ko-KR" sz="2500" b="1" dirty="0">
                  <a:solidFill>
                    <a:srgbClr val="3770A4"/>
                  </a:solidFill>
                  <a:latin typeface="+mj-lt"/>
                  <a:ea typeface="맑은 고딕" pitchFamily="50" charset="-127"/>
                </a:rPr>
                <a:t>03</a:t>
              </a:r>
              <a:endParaRPr lang="ko-KR" altLang="en-US" sz="2500" b="1" dirty="0">
                <a:solidFill>
                  <a:srgbClr val="3770A4"/>
                </a:solidFill>
                <a:latin typeface="+mj-lt"/>
                <a:ea typeface="맑은 고딕" pitchFamily="50" charset="-127"/>
              </a:endParaRPr>
            </a:p>
          </p:txBody>
        </p:sp>
      </p:grpSp>
      <p:grpSp>
        <p:nvGrpSpPr>
          <p:cNvPr id="25" name="그룹 24"/>
          <p:cNvGrpSpPr/>
          <p:nvPr/>
        </p:nvGrpSpPr>
        <p:grpSpPr>
          <a:xfrm>
            <a:off x="984911" y="5825614"/>
            <a:ext cx="3728419" cy="478968"/>
            <a:chOff x="3809222" y="4493453"/>
            <a:chExt cx="3728419" cy="478968"/>
          </a:xfrm>
        </p:grpSpPr>
        <p:sp>
          <p:nvSpPr>
            <p:cNvPr id="82" name="Text Box 5"/>
            <p:cNvSpPr txBox="1">
              <a:spLocks noChangeArrowheads="1"/>
            </p:cNvSpPr>
            <p:nvPr/>
          </p:nvSpPr>
          <p:spPr bwMode="auto">
            <a:xfrm>
              <a:off x="4384236" y="4582518"/>
              <a:ext cx="2952750" cy="307975"/>
            </a:xfrm>
            <a:prstGeom prst="rect">
              <a:avLst/>
            </a:prstGeom>
            <a:noFill/>
            <a:ln w="9525">
              <a:noFill/>
              <a:miter lim="800000"/>
              <a:headEnd/>
              <a:tailEnd/>
            </a:ln>
          </p:spPr>
          <p:txBody>
            <a:bodyPr>
              <a:spAutoFit/>
            </a:bodyPr>
            <a:lstStyle/>
            <a:p>
              <a:pPr>
                <a:defRPr/>
              </a:pPr>
              <a:r>
                <a:rPr lang="en-US" altLang="ko-KR" sz="1400" b="1" dirty="0">
                  <a:solidFill>
                    <a:schemeClr val="tx1">
                      <a:lumMod val="85000"/>
                      <a:lumOff val="15000"/>
                    </a:schemeClr>
                  </a:solidFill>
                  <a:latin typeface="+mj-lt"/>
                  <a:ea typeface="맑은 고딕" pitchFamily="50" charset="-127"/>
                </a:rPr>
                <a:t>LINEAR PREDICATION</a:t>
              </a:r>
            </a:p>
          </p:txBody>
        </p:sp>
        <p:sp>
          <p:nvSpPr>
            <p:cNvPr id="83" name="Text Box 11"/>
            <p:cNvSpPr txBox="1">
              <a:spLocks noChangeArrowheads="1"/>
            </p:cNvSpPr>
            <p:nvPr/>
          </p:nvSpPr>
          <p:spPr bwMode="auto">
            <a:xfrm>
              <a:off x="4368991" y="4726200"/>
              <a:ext cx="3168650" cy="246221"/>
            </a:xfrm>
            <a:prstGeom prst="rect">
              <a:avLst/>
            </a:prstGeom>
            <a:noFill/>
            <a:ln w="9525">
              <a:noFill/>
              <a:miter lim="800000"/>
              <a:headEnd/>
              <a:tailEnd/>
            </a:ln>
            <a:effectLst/>
          </p:spPr>
          <p:txBody>
            <a:bodyPr anchor="ctr">
              <a:spAutoFit/>
            </a:bodyPr>
            <a:lstStyle/>
            <a:p>
              <a:pPr>
                <a:lnSpc>
                  <a:spcPts val="1200"/>
                </a:lnSpc>
                <a:defRPr/>
              </a:pP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84" name="TextBox 13"/>
            <p:cNvSpPr txBox="1">
              <a:spLocks noChangeArrowheads="1"/>
            </p:cNvSpPr>
            <p:nvPr/>
          </p:nvSpPr>
          <p:spPr bwMode="auto">
            <a:xfrm>
              <a:off x="3809222" y="4493453"/>
              <a:ext cx="508473" cy="477054"/>
            </a:xfrm>
            <a:prstGeom prst="rect">
              <a:avLst/>
            </a:prstGeom>
            <a:noFill/>
            <a:ln w="9525">
              <a:noFill/>
              <a:miter lim="800000"/>
              <a:headEnd/>
              <a:tailEnd/>
            </a:ln>
          </p:spPr>
          <p:txBody>
            <a:bodyPr wrap="none">
              <a:spAutoFit/>
            </a:bodyPr>
            <a:lstStyle/>
            <a:p>
              <a:r>
                <a:rPr lang="en-US" altLang="ko-KR" sz="2500" b="1" dirty="0">
                  <a:solidFill>
                    <a:srgbClr val="3770A4"/>
                  </a:solidFill>
                  <a:latin typeface="+mj-lt"/>
                  <a:ea typeface="맑은 고딕" pitchFamily="50" charset="-127"/>
                </a:rPr>
                <a:t>04</a:t>
              </a:r>
              <a:endParaRPr lang="ko-KR" altLang="en-US" sz="2500" b="1" dirty="0">
                <a:solidFill>
                  <a:srgbClr val="3770A4"/>
                </a:solidFill>
                <a:latin typeface="+mj-lt"/>
                <a:ea typeface="맑은 고딕" pitchFamily="50" charset="-127"/>
              </a:endParaRPr>
            </a:p>
          </p:txBody>
        </p:sp>
      </p:grpSp>
      <p:grpSp>
        <p:nvGrpSpPr>
          <p:cNvPr id="26" name="그룹 25"/>
          <p:cNvGrpSpPr/>
          <p:nvPr/>
        </p:nvGrpSpPr>
        <p:grpSpPr>
          <a:xfrm>
            <a:off x="5004048" y="2682859"/>
            <a:ext cx="3728419" cy="478968"/>
            <a:chOff x="3809222" y="5209733"/>
            <a:chExt cx="3728419" cy="478968"/>
          </a:xfrm>
        </p:grpSpPr>
        <p:sp>
          <p:nvSpPr>
            <p:cNvPr id="87" name="Text Box 5"/>
            <p:cNvSpPr txBox="1">
              <a:spLocks noChangeArrowheads="1"/>
            </p:cNvSpPr>
            <p:nvPr/>
          </p:nvSpPr>
          <p:spPr bwMode="auto">
            <a:xfrm>
              <a:off x="4365618" y="5297619"/>
              <a:ext cx="2952750" cy="307975"/>
            </a:xfrm>
            <a:prstGeom prst="rect">
              <a:avLst/>
            </a:prstGeom>
            <a:noFill/>
            <a:ln w="9525">
              <a:noFill/>
              <a:miter lim="800000"/>
              <a:headEnd/>
              <a:tailEnd/>
            </a:ln>
          </p:spPr>
          <p:txBody>
            <a:bodyPr>
              <a:spAutoFit/>
            </a:bodyPr>
            <a:lstStyle/>
            <a:p>
              <a:pPr>
                <a:defRPr/>
              </a:pPr>
              <a:r>
                <a:rPr lang="en-US" altLang="ko-KR" sz="1400" b="1" dirty="0">
                  <a:solidFill>
                    <a:schemeClr val="tx1">
                      <a:lumMod val="85000"/>
                      <a:lumOff val="15000"/>
                    </a:schemeClr>
                  </a:solidFill>
                  <a:latin typeface="+mj-lt"/>
                  <a:ea typeface="맑은 고딕" pitchFamily="50" charset="-127"/>
                </a:rPr>
                <a:t>DECISION TREE</a:t>
              </a:r>
            </a:p>
          </p:txBody>
        </p:sp>
        <p:sp>
          <p:nvSpPr>
            <p:cNvPr id="88" name="Text Box 11"/>
            <p:cNvSpPr txBox="1">
              <a:spLocks noChangeArrowheads="1"/>
            </p:cNvSpPr>
            <p:nvPr/>
          </p:nvSpPr>
          <p:spPr bwMode="auto">
            <a:xfrm>
              <a:off x="4368991" y="5442480"/>
              <a:ext cx="3168650" cy="246221"/>
            </a:xfrm>
            <a:prstGeom prst="rect">
              <a:avLst/>
            </a:prstGeom>
            <a:noFill/>
            <a:ln w="9525">
              <a:noFill/>
              <a:miter lim="800000"/>
              <a:headEnd/>
              <a:tailEnd/>
            </a:ln>
            <a:effectLst/>
          </p:spPr>
          <p:txBody>
            <a:bodyPr anchor="ctr">
              <a:spAutoFit/>
            </a:bodyPr>
            <a:lstStyle/>
            <a:p>
              <a:pPr>
                <a:lnSpc>
                  <a:spcPts val="1200"/>
                </a:lnSpc>
                <a:defRPr/>
              </a:pP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89" name="TextBox 13"/>
            <p:cNvSpPr txBox="1">
              <a:spLocks noChangeArrowheads="1"/>
            </p:cNvSpPr>
            <p:nvPr/>
          </p:nvSpPr>
          <p:spPr bwMode="auto">
            <a:xfrm>
              <a:off x="3809222" y="5209733"/>
              <a:ext cx="508473" cy="477054"/>
            </a:xfrm>
            <a:prstGeom prst="rect">
              <a:avLst/>
            </a:prstGeom>
            <a:noFill/>
            <a:ln w="9525">
              <a:noFill/>
              <a:miter lim="800000"/>
              <a:headEnd/>
              <a:tailEnd/>
            </a:ln>
          </p:spPr>
          <p:txBody>
            <a:bodyPr wrap="none">
              <a:spAutoFit/>
            </a:bodyPr>
            <a:lstStyle/>
            <a:p>
              <a:r>
                <a:rPr lang="en-US" altLang="ko-KR" sz="2500" b="1" dirty="0">
                  <a:solidFill>
                    <a:srgbClr val="3770A4"/>
                  </a:solidFill>
                  <a:latin typeface="+mj-lt"/>
                  <a:ea typeface="맑은 고딕" pitchFamily="50" charset="-127"/>
                </a:rPr>
                <a:t>05</a:t>
              </a:r>
              <a:endParaRPr lang="ko-KR" altLang="en-US" sz="2500" b="1" dirty="0">
                <a:solidFill>
                  <a:srgbClr val="3770A4"/>
                </a:solidFill>
                <a:latin typeface="+mj-lt"/>
                <a:ea typeface="맑은 고딕" pitchFamily="50" charset="-127"/>
              </a:endParaRPr>
            </a:p>
          </p:txBody>
        </p:sp>
      </p:grpSp>
      <p:sp>
        <p:nvSpPr>
          <p:cNvPr id="27" name="TextBox 26"/>
          <p:cNvSpPr txBox="1"/>
          <p:nvPr/>
        </p:nvSpPr>
        <p:spPr>
          <a:xfrm rot="19904543">
            <a:off x="-109278" y="2405860"/>
            <a:ext cx="3422082" cy="553998"/>
          </a:xfrm>
          <a:prstGeom prst="rect">
            <a:avLst/>
          </a:prstGeom>
          <a:noFill/>
        </p:spPr>
        <p:txBody>
          <a:bodyPr wrap="square" rtlCol="0" anchor="ctr">
            <a:spAutoFit/>
          </a:bodyPr>
          <a:lstStyle/>
          <a:p>
            <a:pPr algn="ctr"/>
            <a:r>
              <a:rPr lang="en-US" altLang="ko-KR" sz="3000" b="1" dirty="0">
                <a:solidFill>
                  <a:schemeClr val="bg1"/>
                </a:solidFill>
                <a:effectLst>
                  <a:outerShdw blurRad="63500" algn="ctr" rotWithShape="0">
                    <a:prstClr val="black">
                      <a:alpha val="18000"/>
                    </a:prstClr>
                  </a:outerShdw>
                </a:effectLst>
                <a:latin typeface="+mj-lt"/>
                <a:ea typeface="맑은 고딕" pitchFamily="50" charset="-127"/>
              </a:rPr>
              <a:t>CONTENTS</a:t>
            </a:r>
            <a:endParaRPr lang="ko-KR" altLang="en-US" sz="3000" b="1" dirty="0">
              <a:solidFill>
                <a:schemeClr val="bg1"/>
              </a:solidFill>
              <a:effectLst>
                <a:outerShdw blurRad="63500" algn="ctr" rotWithShape="0">
                  <a:prstClr val="black">
                    <a:alpha val="18000"/>
                  </a:prstClr>
                </a:outerShdw>
              </a:effectLst>
              <a:latin typeface="+mj-lt"/>
              <a:ea typeface="맑은 고딕" pitchFamily="50" charset="-127"/>
            </a:endParaRPr>
          </a:p>
        </p:txBody>
      </p:sp>
      <p:grpSp>
        <p:nvGrpSpPr>
          <p:cNvPr id="28" name="그룹 25">
            <a:extLst>
              <a:ext uri="{FF2B5EF4-FFF2-40B4-BE49-F238E27FC236}">
                <a16:creationId xmlns:a16="http://schemas.microsoft.com/office/drawing/2014/main" id="{9A5E1077-528A-4CA0-BF4A-634979E582C3}"/>
              </a:ext>
            </a:extLst>
          </p:cNvPr>
          <p:cNvGrpSpPr/>
          <p:nvPr/>
        </p:nvGrpSpPr>
        <p:grpSpPr>
          <a:xfrm>
            <a:off x="4993033" y="3363959"/>
            <a:ext cx="3725046" cy="477054"/>
            <a:chOff x="3809222" y="5209733"/>
            <a:chExt cx="3725046" cy="477054"/>
          </a:xfrm>
        </p:grpSpPr>
        <p:sp>
          <p:nvSpPr>
            <p:cNvPr id="29" name="Text Box 5">
              <a:extLst>
                <a:ext uri="{FF2B5EF4-FFF2-40B4-BE49-F238E27FC236}">
                  <a16:creationId xmlns:a16="http://schemas.microsoft.com/office/drawing/2014/main" id="{00EE8A10-49A2-442D-AC36-02291CC98B4A}"/>
                </a:ext>
              </a:extLst>
            </p:cNvPr>
            <p:cNvSpPr txBox="1">
              <a:spLocks noChangeArrowheads="1"/>
            </p:cNvSpPr>
            <p:nvPr/>
          </p:nvSpPr>
          <p:spPr bwMode="auto">
            <a:xfrm>
              <a:off x="4350373" y="5303980"/>
              <a:ext cx="2952750" cy="307777"/>
            </a:xfrm>
            <a:prstGeom prst="rect">
              <a:avLst/>
            </a:prstGeom>
            <a:noFill/>
            <a:ln w="9525">
              <a:noFill/>
              <a:miter lim="800000"/>
              <a:headEnd/>
              <a:tailEnd/>
            </a:ln>
          </p:spPr>
          <p:txBody>
            <a:bodyPr>
              <a:spAutoFit/>
            </a:bodyPr>
            <a:lstStyle/>
            <a:p>
              <a:pPr>
                <a:defRPr/>
              </a:pPr>
              <a:endParaRPr lang="en-US" altLang="ko-KR" sz="1400" b="1" dirty="0">
                <a:solidFill>
                  <a:schemeClr val="tx1">
                    <a:lumMod val="85000"/>
                    <a:lumOff val="15000"/>
                  </a:schemeClr>
                </a:solidFill>
                <a:latin typeface="+mj-lt"/>
                <a:ea typeface="맑은 고딕" pitchFamily="50" charset="-127"/>
              </a:endParaRPr>
            </a:p>
          </p:txBody>
        </p:sp>
        <p:sp>
          <p:nvSpPr>
            <p:cNvPr id="30" name="Text Box 11">
              <a:extLst>
                <a:ext uri="{FF2B5EF4-FFF2-40B4-BE49-F238E27FC236}">
                  <a16:creationId xmlns:a16="http://schemas.microsoft.com/office/drawing/2014/main" id="{8BC68E8A-BFA9-4A32-A81C-C66ADBD98E29}"/>
                </a:ext>
              </a:extLst>
            </p:cNvPr>
            <p:cNvSpPr txBox="1">
              <a:spLocks noChangeArrowheads="1"/>
            </p:cNvSpPr>
            <p:nvPr/>
          </p:nvSpPr>
          <p:spPr bwMode="auto">
            <a:xfrm>
              <a:off x="4365618" y="5322401"/>
              <a:ext cx="3168650" cy="255134"/>
            </a:xfrm>
            <a:prstGeom prst="rect">
              <a:avLst/>
            </a:prstGeom>
            <a:noFill/>
            <a:ln w="9525">
              <a:noFill/>
              <a:miter lim="800000"/>
              <a:headEnd/>
              <a:tailEnd/>
            </a:ln>
            <a:effectLst/>
          </p:spPr>
          <p:txBody>
            <a:bodyPr anchor="ctr">
              <a:spAutoFit/>
            </a:bodyPr>
            <a:lstStyle/>
            <a:p>
              <a:pPr>
                <a:lnSpc>
                  <a:spcPts val="1200"/>
                </a:lnSpc>
                <a:defRPr/>
              </a:pPr>
              <a:r>
                <a:rPr lang="en-US" altLang="ko-KR" sz="1400" b="1" dirty="0">
                  <a:solidFill>
                    <a:schemeClr val="tx1">
                      <a:lumMod val="85000"/>
                      <a:lumOff val="15000"/>
                    </a:schemeClr>
                  </a:solidFill>
                  <a:latin typeface="+mj-lt"/>
                  <a:ea typeface="맑은 고딕" pitchFamily="50" charset="-127"/>
                  <a:cs typeface="굴림" pitchFamily="50" charset="-127"/>
                </a:rPr>
                <a:t>RANDOM FOREST STRATEGIES</a:t>
              </a:r>
            </a:p>
          </p:txBody>
        </p:sp>
        <p:sp>
          <p:nvSpPr>
            <p:cNvPr id="31" name="TextBox 13">
              <a:extLst>
                <a:ext uri="{FF2B5EF4-FFF2-40B4-BE49-F238E27FC236}">
                  <a16:creationId xmlns:a16="http://schemas.microsoft.com/office/drawing/2014/main" id="{4FE20C87-8B8D-49ED-8D7B-F50D665406AD}"/>
                </a:ext>
              </a:extLst>
            </p:cNvPr>
            <p:cNvSpPr txBox="1">
              <a:spLocks noChangeArrowheads="1"/>
            </p:cNvSpPr>
            <p:nvPr/>
          </p:nvSpPr>
          <p:spPr bwMode="auto">
            <a:xfrm>
              <a:off x="3809222" y="5209733"/>
              <a:ext cx="508473" cy="477054"/>
            </a:xfrm>
            <a:prstGeom prst="rect">
              <a:avLst/>
            </a:prstGeom>
            <a:noFill/>
            <a:ln w="9525">
              <a:noFill/>
              <a:miter lim="800000"/>
              <a:headEnd/>
              <a:tailEnd/>
            </a:ln>
          </p:spPr>
          <p:txBody>
            <a:bodyPr wrap="none">
              <a:spAutoFit/>
            </a:bodyPr>
            <a:lstStyle/>
            <a:p>
              <a:r>
                <a:rPr lang="en-US" altLang="ko-KR" sz="2500" b="1" dirty="0">
                  <a:solidFill>
                    <a:srgbClr val="3770A4"/>
                  </a:solidFill>
                  <a:latin typeface="+mj-lt"/>
                  <a:ea typeface="맑은 고딕" pitchFamily="50" charset="-127"/>
                </a:rPr>
                <a:t>06</a:t>
              </a:r>
              <a:endParaRPr lang="ko-KR" altLang="en-US" sz="2500" b="1" dirty="0">
                <a:solidFill>
                  <a:srgbClr val="3770A4"/>
                </a:solidFill>
                <a:latin typeface="+mj-lt"/>
                <a:ea typeface="맑은 고딕" pitchFamily="50" charset="-127"/>
              </a:endParaRPr>
            </a:p>
          </p:txBody>
        </p:sp>
      </p:grpSp>
      <p:grpSp>
        <p:nvGrpSpPr>
          <p:cNvPr id="36" name="그룹 25">
            <a:extLst>
              <a:ext uri="{FF2B5EF4-FFF2-40B4-BE49-F238E27FC236}">
                <a16:creationId xmlns:a16="http://schemas.microsoft.com/office/drawing/2014/main" id="{F6421AFA-F0D8-4E49-8C3D-F0B8C16E3F89}"/>
              </a:ext>
            </a:extLst>
          </p:cNvPr>
          <p:cNvGrpSpPr/>
          <p:nvPr/>
        </p:nvGrpSpPr>
        <p:grpSpPr>
          <a:xfrm>
            <a:off x="4993033" y="4047493"/>
            <a:ext cx="3728419" cy="478968"/>
            <a:chOff x="3809222" y="5209733"/>
            <a:chExt cx="3728419" cy="478968"/>
          </a:xfrm>
        </p:grpSpPr>
        <p:sp>
          <p:nvSpPr>
            <p:cNvPr id="37" name="Text Box 5">
              <a:extLst>
                <a:ext uri="{FF2B5EF4-FFF2-40B4-BE49-F238E27FC236}">
                  <a16:creationId xmlns:a16="http://schemas.microsoft.com/office/drawing/2014/main" id="{DCB8C065-E5DE-4FC0-A63A-D58441CDF0D7}"/>
                </a:ext>
              </a:extLst>
            </p:cNvPr>
            <p:cNvSpPr txBox="1">
              <a:spLocks noChangeArrowheads="1"/>
            </p:cNvSpPr>
            <p:nvPr/>
          </p:nvSpPr>
          <p:spPr bwMode="auto">
            <a:xfrm>
              <a:off x="4376633" y="5288492"/>
              <a:ext cx="2952750" cy="307975"/>
            </a:xfrm>
            <a:prstGeom prst="rect">
              <a:avLst/>
            </a:prstGeom>
            <a:noFill/>
            <a:ln w="9525">
              <a:noFill/>
              <a:miter lim="800000"/>
              <a:headEnd/>
              <a:tailEnd/>
            </a:ln>
          </p:spPr>
          <p:txBody>
            <a:bodyPr>
              <a:spAutoFit/>
            </a:bodyPr>
            <a:lstStyle/>
            <a:p>
              <a:pPr>
                <a:defRPr/>
              </a:pPr>
              <a:r>
                <a:rPr lang="en-US" altLang="ko-KR" sz="1400" b="1" dirty="0">
                  <a:solidFill>
                    <a:schemeClr val="tx1">
                      <a:lumMod val="85000"/>
                      <a:lumOff val="15000"/>
                    </a:schemeClr>
                  </a:solidFill>
                  <a:latin typeface="+mj-lt"/>
                  <a:ea typeface="맑은 고딕" pitchFamily="50" charset="-127"/>
                </a:rPr>
                <a:t>CONCLUSION</a:t>
              </a:r>
            </a:p>
          </p:txBody>
        </p:sp>
        <p:sp>
          <p:nvSpPr>
            <p:cNvPr id="38" name="Text Box 11">
              <a:extLst>
                <a:ext uri="{FF2B5EF4-FFF2-40B4-BE49-F238E27FC236}">
                  <a16:creationId xmlns:a16="http://schemas.microsoft.com/office/drawing/2014/main" id="{D018510F-1A7A-48DC-901D-73604BC3A2D4}"/>
                </a:ext>
              </a:extLst>
            </p:cNvPr>
            <p:cNvSpPr txBox="1">
              <a:spLocks noChangeArrowheads="1"/>
            </p:cNvSpPr>
            <p:nvPr/>
          </p:nvSpPr>
          <p:spPr bwMode="auto">
            <a:xfrm>
              <a:off x="4368991" y="5442480"/>
              <a:ext cx="3168650" cy="246221"/>
            </a:xfrm>
            <a:prstGeom prst="rect">
              <a:avLst/>
            </a:prstGeom>
            <a:noFill/>
            <a:ln w="9525">
              <a:noFill/>
              <a:miter lim="800000"/>
              <a:headEnd/>
              <a:tailEnd/>
            </a:ln>
            <a:effectLst/>
          </p:spPr>
          <p:txBody>
            <a:bodyPr anchor="ctr">
              <a:spAutoFit/>
            </a:bodyPr>
            <a:lstStyle/>
            <a:p>
              <a:pPr>
                <a:lnSpc>
                  <a:spcPts val="1200"/>
                </a:lnSpc>
                <a:defRPr/>
              </a:pP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39" name="TextBox 13">
              <a:extLst>
                <a:ext uri="{FF2B5EF4-FFF2-40B4-BE49-F238E27FC236}">
                  <a16:creationId xmlns:a16="http://schemas.microsoft.com/office/drawing/2014/main" id="{FE1F82F5-B311-4086-A902-173FC04AF3C3}"/>
                </a:ext>
              </a:extLst>
            </p:cNvPr>
            <p:cNvSpPr txBox="1">
              <a:spLocks noChangeArrowheads="1"/>
            </p:cNvSpPr>
            <p:nvPr/>
          </p:nvSpPr>
          <p:spPr bwMode="auto">
            <a:xfrm>
              <a:off x="3809222" y="5209733"/>
              <a:ext cx="508473" cy="477054"/>
            </a:xfrm>
            <a:prstGeom prst="rect">
              <a:avLst/>
            </a:prstGeom>
            <a:noFill/>
            <a:ln w="9525">
              <a:noFill/>
              <a:miter lim="800000"/>
              <a:headEnd/>
              <a:tailEnd/>
            </a:ln>
          </p:spPr>
          <p:txBody>
            <a:bodyPr wrap="none">
              <a:spAutoFit/>
            </a:bodyPr>
            <a:lstStyle/>
            <a:p>
              <a:r>
                <a:rPr lang="en-US" altLang="ko-KR" sz="2500" b="1" dirty="0">
                  <a:solidFill>
                    <a:srgbClr val="3770A4"/>
                  </a:solidFill>
                  <a:latin typeface="+mj-lt"/>
                  <a:ea typeface="맑은 고딕" pitchFamily="50" charset="-127"/>
                </a:rPr>
                <a:t>07</a:t>
              </a:r>
              <a:endParaRPr lang="ko-KR" altLang="en-US" sz="2500" b="1" dirty="0">
                <a:solidFill>
                  <a:srgbClr val="3770A4"/>
                </a:solidFill>
                <a:latin typeface="+mj-lt"/>
                <a:ea typeface="맑은 고딕" pitchFamily="50" charset="-127"/>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CB04D-DEF9-8B21-B892-DD37B4321EE0}"/>
              </a:ext>
            </a:extLst>
          </p:cNvPr>
          <p:cNvSpPr>
            <a:spLocks noGrp="1"/>
          </p:cNvSpPr>
          <p:nvPr>
            <p:ph type="title"/>
          </p:nvPr>
        </p:nvSpPr>
        <p:spPr/>
        <p:txBody>
          <a:bodyPr/>
          <a:lstStyle/>
          <a:p>
            <a:r>
              <a:rPr lang="en-US" dirty="0"/>
              <a:t>Linear Prediction Model </a:t>
            </a:r>
          </a:p>
        </p:txBody>
      </p:sp>
      <p:pic>
        <p:nvPicPr>
          <p:cNvPr id="1026" name="Picture 2">
            <a:extLst>
              <a:ext uri="{FF2B5EF4-FFF2-40B4-BE49-F238E27FC236}">
                <a16:creationId xmlns:a16="http://schemas.microsoft.com/office/drawing/2014/main" id="{1555835A-4F4E-5747-F9AB-0710DE6BDBD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7918" y="1280982"/>
            <a:ext cx="8412480" cy="36755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D5279A-E2FD-5421-4845-1770DD6F2920}"/>
              </a:ext>
            </a:extLst>
          </p:cNvPr>
          <p:cNvSpPr txBox="1"/>
          <p:nvPr/>
        </p:nvSpPr>
        <p:spPr>
          <a:xfrm>
            <a:off x="1441735" y="5229200"/>
            <a:ext cx="6260530" cy="1200329"/>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chemeClr val="tx2"/>
                </a:solidFill>
              </a:rPr>
              <a:t>These graphs are a comparison between the actual values and the predicted values using Linear Prediction Model </a:t>
            </a:r>
          </a:p>
          <a:p>
            <a:pPr marL="285750" indent="-285750">
              <a:buFont typeface="Arial" panose="020B0604020202020204" pitchFamily="34" charset="0"/>
              <a:buChar char="•"/>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B5F815-41E4-468F-87F5-81E17AE97E06}"/>
              </a:ext>
            </a:extLst>
          </p:cNvPr>
          <p:cNvSpPr txBox="1"/>
          <p:nvPr/>
        </p:nvSpPr>
        <p:spPr>
          <a:xfrm>
            <a:off x="2771800" y="4149080"/>
            <a:ext cx="3744416" cy="830997"/>
          </a:xfrm>
          <a:prstGeom prst="rect">
            <a:avLst/>
          </a:prstGeom>
          <a:noFill/>
        </p:spPr>
        <p:txBody>
          <a:bodyPr wrap="square" rtlCol="0">
            <a:spAutoFit/>
          </a:bodyPr>
          <a:lstStyle/>
          <a:p>
            <a:r>
              <a:rPr lang="en-US" sz="4800" b="1" dirty="0">
                <a:solidFill>
                  <a:schemeClr val="tx2"/>
                </a:solidFill>
                <a:latin typeface="+mj-lt"/>
              </a:rPr>
              <a:t>Decision Tree</a:t>
            </a:r>
          </a:p>
        </p:txBody>
      </p:sp>
    </p:spTree>
    <p:extLst>
      <p:ext uri="{BB962C8B-B14F-4D97-AF65-F5344CB8AC3E}">
        <p14:creationId xmlns:p14="http://schemas.microsoft.com/office/powerpoint/2010/main" val="3115345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CB04D-DEF9-8B21-B892-DD37B4321EE0}"/>
              </a:ext>
            </a:extLst>
          </p:cNvPr>
          <p:cNvSpPr>
            <a:spLocks noGrp="1"/>
          </p:cNvSpPr>
          <p:nvPr>
            <p:ph type="title"/>
          </p:nvPr>
        </p:nvSpPr>
        <p:spPr/>
        <p:txBody>
          <a:bodyPr/>
          <a:lstStyle/>
          <a:p>
            <a:r>
              <a:rPr lang="en-US" dirty="0"/>
              <a:t>Decision Tree Model </a:t>
            </a:r>
          </a:p>
        </p:txBody>
      </p:sp>
      <p:sp>
        <p:nvSpPr>
          <p:cNvPr id="7" name="TextBox 6">
            <a:extLst>
              <a:ext uri="{FF2B5EF4-FFF2-40B4-BE49-F238E27FC236}">
                <a16:creationId xmlns:a16="http://schemas.microsoft.com/office/drawing/2014/main" id="{C8D5279A-E2FD-5421-4845-1770DD6F2920}"/>
              </a:ext>
            </a:extLst>
          </p:cNvPr>
          <p:cNvSpPr txBox="1"/>
          <p:nvPr/>
        </p:nvSpPr>
        <p:spPr>
          <a:xfrm>
            <a:off x="1547664" y="5373216"/>
            <a:ext cx="6293044"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This graph Depicts the Decision Tree Model.</a:t>
            </a:r>
          </a:p>
          <a:p>
            <a:pPr marL="285750" indent="-285750">
              <a:buFont typeface="Arial" panose="020B0604020202020204" pitchFamily="34" charset="0"/>
              <a:buChar char="•"/>
            </a:pPr>
            <a:r>
              <a:rPr lang="en-US" dirty="0">
                <a:solidFill>
                  <a:schemeClr val="tx2"/>
                </a:solidFill>
              </a:rPr>
              <a:t>Demonstrates the actual stock prices and predictions are more accurate than the Linear Prediction Model</a:t>
            </a:r>
          </a:p>
        </p:txBody>
      </p:sp>
      <p:pic>
        <p:nvPicPr>
          <p:cNvPr id="2050" name="Picture 2">
            <a:extLst>
              <a:ext uri="{FF2B5EF4-FFF2-40B4-BE49-F238E27FC236}">
                <a16:creationId xmlns:a16="http://schemas.microsoft.com/office/drawing/2014/main" id="{D7B13068-A5D9-77C7-47AE-4C188B4912B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6171" y="1141316"/>
            <a:ext cx="8402637" cy="4047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054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CB04D-DEF9-8B21-B892-DD37B4321EE0}"/>
              </a:ext>
            </a:extLst>
          </p:cNvPr>
          <p:cNvSpPr>
            <a:spLocks noGrp="1"/>
          </p:cNvSpPr>
          <p:nvPr>
            <p:ph type="title"/>
          </p:nvPr>
        </p:nvSpPr>
        <p:spPr/>
        <p:txBody>
          <a:bodyPr/>
          <a:lstStyle/>
          <a:p>
            <a:r>
              <a:rPr lang="en-US" dirty="0"/>
              <a:t>Decision Tree Model </a:t>
            </a:r>
          </a:p>
        </p:txBody>
      </p:sp>
      <p:sp>
        <p:nvSpPr>
          <p:cNvPr id="7" name="TextBox 6">
            <a:extLst>
              <a:ext uri="{FF2B5EF4-FFF2-40B4-BE49-F238E27FC236}">
                <a16:creationId xmlns:a16="http://schemas.microsoft.com/office/drawing/2014/main" id="{C8D5279A-E2FD-5421-4845-1770DD6F2920}"/>
              </a:ext>
            </a:extLst>
          </p:cNvPr>
          <p:cNvSpPr txBox="1"/>
          <p:nvPr/>
        </p:nvSpPr>
        <p:spPr>
          <a:xfrm>
            <a:off x="1547664" y="5373216"/>
            <a:ext cx="6552728"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This graph contains only the predicted values which was predicted using Decision tree model.</a:t>
            </a:r>
          </a:p>
        </p:txBody>
      </p:sp>
      <p:pic>
        <p:nvPicPr>
          <p:cNvPr id="25" name="Picture 2">
            <a:extLst>
              <a:ext uri="{FF2B5EF4-FFF2-40B4-BE49-F238E27FC236}">
                <a16:creationId xmlns:a16="http://schemas.microsoft.com/office/drawing/2014/main" id="{A2C734EF-1813-EC71-6F4A-9802618210F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6171" y="1197632"/>
            <a:ext cx="8402637" cy="3990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28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CB04D-DEF9-8B21-B892-DD37B4321EE0}"/>
              </a:ext>
            </a:extLst>
          </p:cNvPr>
          <p:cNvSpPr>
            <a:spLocks noGrp="1"/>
          </p:cNvSpPr>
          <p:nvPr>
            <p:ph type="title"/>
          </p:nvPr>
        </p:nvSpPr>
        <p:spPr/>
        <p:txBody>
          <a:bodyPr/>
          <a:lstStyle/>
          <a:p>
            <a:r>
              <a:rPr lang="en-US" dirty="0"/>
              <a:t>Decision Tree Model </a:t>
            </a:r>
          </a:p>
        </p:txBody>
      </p:sp>
      <p:sp>
        <p:nvSpPr>
          <p:cNvPr id="7" name="TextBox 6">
            <a:extLst>
              <a:ext uri="{FF2B5EF4-FFF2-40B4-BE49-F238E27FC236}">
                <a16:creationId xmlns:a16="http://schemas.microsoft.com/office/drawing/2014/main" id="{C8D5279A-E2FD-5421-4845-1770DD6F2920}"/>
              </a:ext>
            </a:extLst>
          </p:cNvPr>
          <p:cNvSpPr txBox="1"/>
          <p:nvPr/>
        </p:nvSpPr>
        <p:spPr>
          <a:xfrm>
            <a:off x="1547663" y="5373216"/>
            <a:ext cx="6130971"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This graph demonstrates the comparison between actual and predicted value using the Decision Tree Model.</a:t>
            </a:r>
          </a:p>
        </p:txBody>
      </p:sp>
      <p:pic>
        <p:nvPicPr>
          <p:cNvPr id="4098" name="Picture 2">
            <a:extLst>
              <a:ext uri="{FF2B5EF4-FFF2-40B4-BE49-F238E27FC236}">
                <a16:creationId xmlns:a16="http://schemas.microsoft.com/office/drawing/2014/main" id="{BE768220-FA75-712B-9EAE-9F0CA14F906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1862" y="1221358"/>
            <a:ext cx="8412480" cy="362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275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5CDE-2648-46AE-972C-0353934B2E68}"/>
              </a:ext>
            </a:extLst>
          </p:cNvPr>
          <p:cNvSpPr>
            <a:spLocks noGrp="1"/>
          </p:cNvSpPr>
          <p:nvPr>
            <p:ph type="ctrTitle"/>
          </p:nvPr>
        </p:nvSpPr>
        <p:spPr>
          <a:xfrm>
            <a:off x="143291" y="2492896"/>
            <a:ext cx="8857418" cy="1224136"/>
          </a:xfrm>
        </p:spPr>
        <p:txBody>
          <a:bodyPr/>
          <a:lstStyle/>
          <a:p>
            <a:r>
              <a:rPr lang="en-US" sz="4800" b="1" dirty="0">
                <a:solidFill>
                  <a:schemeClr val="tx2"/>
                </a:solidFill>
              </a:rPr>
              <a:t>Random Forest Strategies</a:t>
            </a:r>
          </a:p>
        </p:txBody>
      </p:sp>
    </p:spTree>
    <p:extLst>
      <p:ext uri="{BB962C8B-B14F-4D97-AF65-F5344CB8AC3E}">
        <p14:creationId xmlns:p14="http://schemas.microsoft.com/office/powerpoint/2010/main" val="1909475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05211-F3BF-40C7-893B-2211166ADF0D}"/>
              </a:ext>
            </a:extLst>
          </p:cNvPr>
          <p:cNvSpPr>
            <a:spLocks noGrp="1"/>
          </p:cNvSpPr>
          <p:nvPr>
            <p:ph type="title"/>
          </p:nvPr>
        </p:nvSpPr>
        <p:spPr/>
        <p:txBody>
          <a:bodyPr/>
          <a:lstStyle/>
          <a:p>
            <a:r>
              <a:rPr lang="en-US" dirty="0"/>
              <a:t>Random Forest for Predicting Buy/Sell</a:t>
            </a:r>
          </a:p>
        </p:txBody>
      </p:sp>
      <p:sp>
        <p:nvSpPr>
          <p:cNvPr id="3" name="Content Placeholder 2">
            <a:extLst>
              <a:ext uri="{FF2B5EF4-FFF2-40B4-BE49-F238E27FC236}">
                <a16:creationId xmlns:a16="http://schemas.microsoft.com/office/drawing/2014/main" id="{523A5646-ABEC-4097-8103-5A0F0A261AAD}"/>
              </a:ext>
            </a:extLst>
          </p:cNvPr>
          <p:cNvSpPr>
            <a:spLocks noGrp="1"/>
          </p:cNvSpPr>
          <p:nvPr>
            <p:ph idx="1"/>
          </p:nvPr>
        </p:nvSpPr>
        <p:spPr/>
        <p:txBody>
          <a:bodyPr/>
          <a:lstStyle/>
          <a:p>
            <a:pPr marL="0" indent="0"/>
            <a:r>
              <a:rPr lang="en-US" dirty="0"/>
              <a:t>We used the Random Forest Classifier to help us determine if we should buy or sell stocks on any given day, based on the training dataset.  </a:t>
            </a:r>
          </a:p>
          <a:p>
            <a:pPr marL="0" indent="0"/>
            <a:endParaRPr lang="en-US" dirty="0"/>
          </a:p>
          <a:p>
            <a:pPr marL="0" indent="0"/>
            <a:r>
              <a:rPr lang="en-US" dirty="0"/>
              <a:t>To do this, we needed to create a signal to determine if we should buy or sell on any given day.  This signal was then used as the y feature for training the classifier.</a:t>
            </a:r>
          </a:p>
          <a:p>
            <a:pPr marL="0" indent="0"/>
            <a:endParaRPr lang="en-US" dirty="0"/>
          </a:p>
          <a:p>
            <a:pPr marL="0" indent="0"/>
            <a:r>
              <a:rPr lang="en-US" dirty="0"/>
              <a:t>We had three different strategies for choosing that signal:</a:t>
            </a:r>
          </a:p>
          <a:p>
            <a:pPr>
              <a:buAutoNum type="arabicPeriod"/>
            </a:pPr>
            <a:r>
              <a:rPr lang="en-US" dirty="0"/>
              <a:t>If the adjusted closing price on a given day is greater than the adjusted close on the previous day we added a signal to buy</a:t>
            </a:r>
          </a:p>
          <a:p>
            <a:pPr>
              <a:buAutoNum type="arabicPeriod"/>
            </a:pPr>
            <a:r>
              <a:rPr lang="en-US" dirty="0"/>
              <a:t>If the 50 day moving average on a given day is greater than the 200 day moving average on that day we added a signal to buy</a:t>
            </a:r>
          </a:p>
          <a:p>
            <a:pPr>
              <a:buAutoNum type="arabicPeriod"/>
            </a:pPr>
            <a:r>
              <a:rPr lang="en-US" dirty="0"/>
              <a:t>If the exponential moving average on a given day was greater than the ALMA on that day we added a signal to buy</a:t>
            </a:r>
          </a:p>
        </p:txBody>
      </p:sp>
    </p:spTree>
    <p:extLst>
      <p:ext uri="{BB962C8B-B14F-4D97-AF65-F5344CB8AC3E}">
        <p14:creationId xmlns:p14="http://schemas.microsoft.com/office/powerpoint/2010/main" val="3517431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8A956-5BFB-4396-A7B9-41AB81B6617D}"/>
              </a:ext>
            </a:extLst>
          </p:cNvPr>
          <p:cNvSpPr>
            <a:spLocks noGrp="1"/>
          </p:cNvSpPr>
          <p:nvPr>
            <p:ph type="title"/>
          </p:nvPr>
        </p:nvSpPr>
        <p:spPr/>
        <p:txBody>
          <a:bodyPr/>
          <a:lstStyle/>
          <a:p>
            <a:r>
              <a:rPr lang="en-US" dirty="0"/>
              <a:t>Random Forest – Strategy 1</a:t>
            </a:r>
          </a:p>
        </p:txBody>
      </p:sp>
      <p:pic>
        <p:nvPicPr>
          <p:cNvPr id="4" name="Content Placeholder 3" descr="Graphical user interface, chart, line chart, scatter chart&#10;&#10;Description automatically generated">
            <a:extLst>
              <a:ext uri="{FF2B5EF4-FFF2-40B4-BE49-F238E27FC236}">
                <a16:creationId xmlns:a16="http://schemas.microsoft.com/office/drawing/2014/main" id="{09138B21-4CA5-42F8-BD14-E866B3E752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288" y="2254016"/>
            <a:ext cx="8402637" cy="3199280"/>
          </a:xfrm>
          <a:prstGeom prst="rect">
            <a:avLst/>
          </a:prstGeom>
        </p:spPr>
      </p:pic>
    </p:spTree>
    <p:extLst>
      <p:ext uri="{BB962C8B-B14F-4D97-AF65-F5344CB8AC3E}">
        <p14:creationId xmlns:p14="http://schemas.microsoft.com/office/powerpoint/2010/main" val="256087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Random Forest – Strategy 1</a:t>
            </a:r>
            <a:endParaRPr lang="ko-KR" altLang="en-US" dirty="0"/>
          </a:p>
        </p:txBody>
      </p:sp>
      <p:pic>
        <p:nvPicPr>
          <p:cNvPr id="5" name="Content Placeholder 4">
            <a:extLst>
              <a:ext uri="{FF2B5EF4-FFF2-40B4-BE49-F238E27FC236}">
                <a16:creationId xmlns:a16="http://schemas.microsoft.com/office/drawing/2014/main" id="{FF076AB1-3B22-484A-9DA1-B1CCBCF864AC}"/>
              </a:ext>
            </a:extLst>
          </p:cNvPr>
          <p:cNvPicPr>
            <a:picLocks noGrp="1" noChangeAspect="1"/>
          </p:cNvPicPr>
          <p:nvPr>
            <p:ph idx="1"/>
          </p:nvPr>
        </p:nvPicPr>
        <p:blipFill>
          <a:blip r:embed="rId2"/>
          <a:stretch>
            <a:fillRect/>
          </a:stretch>
        </p:blipFill>
        <p:spPr>
          <a:xfrm>
            <a:off x="112580" y="1340767"/>
            <a:ext cx="8779900" cy="4920333"/>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Random Forest – Strategy 2</a:t>
            </a:r>
            <a:endParaRPr lang="ko-KR" altLang="en-US" dirty="0"/>
          </a:p>
        </p:txBody>
      </p:sp>
      <p:pic>
        <p:nvPicPr>
          <p:cNvPr id="4098" name="Picture 2">
            <a:extLst>
              <a:ext uri="{FF2B5EF4-FFF2-40B4-BE49-F238E27FC236}">
                <a16:creationId xmlns:a16="http://schemas.microsoft.com/office/drawing/2014/main" id="{E7294409-969D-4EFC-E00C-88522ED71C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196752"/>
            <a:ext cx="8856984" cy="52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892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p:cNvSpPr/>
          <p:nvPr/>
        </p:nvSpPr>
        <p:spPr>
          <a:xfrm rot="2700000">
            <a:off x="1166530" y="4286274"/>
            <a:ext cx="593519" cy="593519"/>
          </a:xfrm>
          <a:prstGeom prst="rect">
            <a:avLst/>
          </a:prstGeom>
          <a:solidFill>
            <a:srgbClr val="377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7" name="Text Box 9"/>
          <p:cNvSpPr txBox="1">
            <a:spLocks noChangeArrowheads="1"/>
          </p:cNvSpPr>
          <p:nvPr/>
        </p:nvSpPr>
        <p:spPr bwMode="auto">
          <a:xfrm>
            <a:off x="4648963" y="4005064"/>
            <a:ext cx="3530000" cy="21864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kumimoji="1" lang="ko-KR" altLang="ko-KR" sz="1400" dirty="0">
                <a:solidFill>
                  <a:schemeClr val="tx2"/>
                </a:solidFill>
                <a:ea typeface="맑은 고딕" pitchFamily="50" charset="-127"/>
                <a:cs typeface="굴림" pitchFamily="50" charset="-127"/>
              </a:rPr>
              <a:t> </a:t>
            </a:r>
            <a:r>
              <a:rPr kumimoji="1" lang="en-US" altLang="ko-KR" sz="1400" dirty="0">
                <a:solidFill>
                  <a:schemeClr val="tx2"/>
                </a:solidFill>
                <a:ea typeface="맑은 고딕" pitchFamily="50" charset="-127"/>
                <a:cs typeface="굴림" pitchFamily="50" charset="-127"/>
              </a:rPr>
              <a:t>What is Stock Price Trading?</a:t>
            </a:r>
          </a:p>
          <a:p>
            <a:pPr marR="0" indent="-228600" fontAlgn="base">
              <a:lnSpc>
                <a:spcPct val="200000"/>
              </a:lnSpc>
              <a:spcBef>
                <a:spcPct val="0"/>
              </a:spcBef>
              <a:spcAft>
                <a:spcPct val="0"/>
              </a:spcAft>
              <a:buClrTx/>
              <a:buSzTx/>
              <a:buFont typeface="+mj-lt"/>
              <a:buAutoNum type="arabicPeriod"/>
              <a:tabLst/>
            </a:pPr>
            <a:r>
              <a:rPr kumimoji="1" lang="en-US" altLang="ko-KR" sz="1400" dirty="0">
                <a:solidFill>
                  <a:schemeClr val="tx2"/>
                </a:solidFill>
                <a:ea typeface="맑은 고딕" pitchFamily="50" charset="-127"/>
                <a:cs typeface="굴림" pitchFamily="50" charset="-127"/>
              </a:rPr>
              <a:t> What is Day Trading?</a:t>
            </a:r>
          </a:p>
          <a:p>
            <a:pPr marR="0" indent="-228600" fontAlgn="base">
              <a:lnSpc>
                <a:spcPct val="200000"/>
              </a:lnSpc>
              <a:spcBef>
                <a:spcPct val="0"/>
              </a:spcBef>
              <a:spcAft>
                <a:spcPct val="0"/>
              </a:spcAft>
              <a:buClrTx/>
              <a:buSzTx/>
              <a:buFont typeface="+mj-lt"/>
              <a:buAutoNum type="arabicPeriod"/>
              <a:tabLst/>
            </a:pPr>
            <a:r>
              <a:rPr kumimoji="1" lang="en-US" altLang="ko-KR" sz="1400" dirty="0">
                <a:solidFill>
                  <a:schemeClr val="tx2"/>
                </a:solidFill>
                <a:ea typeface="맑은 고딕" pitchFamily="50" charset="-127"/>
                <a:cs typeface="굴림" pitchFamily="50" charset="-127"/>
              </a:rPr>
              <a:t> What is Long-term Trading?</a:t>
            </a:r>
          </a:p>
          <a:p>
            <a:pPr indent="-228600" fontAlgn="base">
              <a:lnSpc>
                <a:spcPct val="200000"/>
              </a:lnSpc>
              <a:spcBef>
                <a:spcPct val="0"/>
              </a:spcBef>
              <a:spcAft>
                <a:spcPct val="0"/>
              </a:spcAft>
              <a:buFont typeface="+mj-lt"/>
              <a:buAutoNum type="arabicPeriod"/>
            </a:pPr>
            <a:r>
              <a:rPr kumimoji="1" lang="en-US" altLang="ko-KR" sz="1400" dirty="0">
                <a:solidFill>
                  <a:schemeClr val="tx2"/>
                </a:solidFill>
                <a:ea typeface="맑은 고딕" pitchFamily="50" charset="-127"/>
                <a:cs typeface="굴림" pitchFamily="50" charset="-127"/>
              </a:rPr>
              <a:t> What is Moving Average?</a:t>
            </a:r>
            <a:endParaRPr kumimoji="1" lang="ko-KR" altLang="ko-KR" sz="1400" dirty="0">
              <a:solidFill>
                <a:schemeClr val="tx2"/>
              </a:solidFill>
              <a:ea typeface="맑은 고딕" pitchFamily="50" charset="-127"/>
              <a:cs typeface="굴림" pitchFamily="50" charset="-127"/>
            </a:endParaRPr>
          </a:p>
          <a:p>
            <a:pPr indent="-228600" fontAlgn="base">
              <a:lnSpc>
                <a:spcPct val="200000"/>
              </a:lnSpc>
              <a:spcBef>
                <a:spcPct val="0"/>
              </a:spcBef>
              <a:spcAft>
                <a:spcPct val="0"/>
              </a:spcAft>
              <a:buFont typeface="+mj-lt"/>
              <a:buAutoNum type="arabicPeriod"/>
            </a:pPr>
            <a:r>
              <a:rPr kumimoji="1" lang="en-US" altLang="ko-KR" sz="1400" dirty="0">
                <a:solidFill>
                  <a:schemeClr val="tx2"/>
                </a:solidFill>
                <a:ea typeface="맑은 고딕" pitchFamily="50" charset="-127"/>
                <a:cs typeface="굴림" pitchFamily="50" charset="-127"/>
              </a:rPr>
              <a:t> What are the types of Moving Average?</a:t>
            </a:r>
            <a:endParaRPr kumimoji="1" lang="ko-KR" altLang="ko-KR" sz="1400" dirty="0">
              <a:solidFill>
                <a:schemeClr val="tx2"/>
              </a:solidFill>
              <a:ea typeface="맑은 고딕" pitchFamily="50" charset="-127"/>
              <a:cs typeface="굴림" pitchFamily="50" charset="-127"/>
            </a:endParaRPr>
          </a:p>
        </p:txBody>
      </p:sp>
      <p:grpSp>
        <p:nvGrpSpPr>
          <p:cNvPr id="4" name="그룹 3"/>
          <p:cNvGrpSpPr/>
          <p:nvPr/>
        </p:nvGrpSpPr>
        <p:grpSpPr>
          <a:xfrm>
            <a:off x="1143841" y="4276945"/>
            <a:ext cx="3416903" cy="584775"/>
            <a:chOff x="2289023" y="3463524"/>
            <a:chExt cx="3748411" cy="584775"/>
          </a:xfrm>
        </p:grpSpPr>
        <p:sp>
          <p:nvSpPr>
            <p:cNvPr id="10" name="Text Box 5"/>
            <p:cNvSpPr txBox="1">
              <a:spLocks noChangeArrowheads="1"/>
            </p:cNvSpPr>
            <p:nvPr/>
          </p:nvSpPr>
          <p:spPr bwMode="auto">
            <a:xfrm>
              <a:off x="3166746" y="3525078"/>
              <a:ext cx="2870688"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3770A4"/>
                  </a:solidFill>
                  <a:latin typeface="+mj-lt"/>
                  <a:ea typeface="맑은 고딕" pitchFamily="50" charset="-127"/>
                  <a:cs typeface="굴림" pitchFamily="50" charset="-127"/>
                </a:rPr>
                <a:t>INTRODUCTION</a:t>
              </a:r>
            </a:p>
          </p:txBody>
        </p:sp>
        <p:sp>
          <p:nvSpPr>
            <p:cNvPr id="11" name="Text Box 4"/>
            <p:cNvSpPr txBox="1">
              <a:spLocks noChangeArrowheads="1"/>
            </p:cNvSpPr>
            <p:nvPr/>
          </p:nvSpPr>
          <p:spPr bwMode="auto">
            <a:xfrm>
              <a:off x="2289023" y="3463524"/>
              <a:ext cx="659799"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dirty="0">
                  <a:solidFill>
                    <a:schemeClr val="bg1"/>
                  </a:solidFill>
                  <a:latin typeface="+mj-lt"/>
                  <a:ea typeface="맑은 고딕" pitchFamily="50" charset="-127"/>
                  <a:cs typeface="굴림" pitchFamily="50" charset="-127"/>
                </a:rPr>
                <a:t>01</a:t>
              </a:r>
              <a:endParaRPr kumimoji="1" lang="ko-KR" altLang="ko-KR" sz="3200" b="1" dirty="0">
                <a:solidFill>
                  <a:schemeClr val="bg1"/>
                </a:solidFill>
                <a:latin typeface="+mj-lt"/>
                <a:ea typeface="맑은 고딕" pitchFamily="50" charset="-127"/>
                <a:cs typeface="굴림" pitchFamily="50" charset="-127"/>
              </a:endParaRPr>
            </a:p>
          </p:txBody>
        </p:sp>
        <p:sp>
          <p:nvSpPr>
            <p:cNvPr id="12" name="직사각형 11"/>
            <p:cNvSpPr/>
            <p:nvPr/>
          </p:nvSpPr>
          <p:spPr>
            <a:xfrm>
              <a:off x="3131064" y="3755911"/>
              <a:ext cx="2653133" cy="246221"/>
            </a:xfrm>
            <a:prstGeom prst="rect">
              <a:avLst/>
            </a:prstGeom>
          </p:spPr>
          <p:txBody>
            <a:bodyPr wrap="square">
              <a:spAutoFit/>
            </a:bodyPr>
            <a:lstStyle/>
            <a:p>
              <a:pPr lvl="0">
                <a:lnSpc>
                  <a:spcPts val="1200"/>
                </a:lnSpc>
                <a:defRPr/>
              </a:pPr>
              <a:endParaRPr lang="en-US" altLang="ko-KR" sz="1100" dirty="0">
                <a:solidFill>
                  <a:schemeClr val="tx1">
                    <a:lumMod val="85000"/>
                    <a:lumOff val="15000"/>
                  </a:schemeClr>
                </a:solidFill>
                <a:latin typeface="+mj-lt"/>
                <a:ea typeface="맑은 고딕" pitchFamily="50" charset="-127"/>
                <a:cs typeface="굴림" pitchFamily="50" charset="-127"/>
              </a:endParaRPr>
            </a:p>
          </p:txBody>
        </p:sp>
      </p:grpSp>
      <p:cxnSp>
        <p:nvCxnSpPr>
          <p:cNvPr id="9" name="직선 연결선 8"/>
          <p:cNvCxnSpPr/>
          <p:nvPr/>
        </p:nvCxnSpPr>
        <p:spPr>
          <a:xfrm>
            <a:off x="4475431" y="4286372"/>
            <a:ext cx="0" cy="1816351"/>
          </a:xfrm>
          <a:prstGeom prst="line">
            <a:avLst/>
          </a:prstGeom>
          <a:ln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Random Forest – Strategy 2</a:t>
            </a:r>
            <a:endParaRPr lang="ko-KR" altLang="en-US" dirty="0"/>
          </a:p>
        </p:txBody>
      </p:sp>
      <p:pic>
        <p:nvPicPr>
          <p:cNvPr id="7" name="Content Placeholder 6">
            <a:extLst>
              <a:ext uri="{FF2B5EF4-FFF2-40B4-BE49-F238E27FC236}">
                <a16:creationId xmlns:a16="http://schemas.microsoft.com/office/drawing/2014/main" id="{FC29ECFB-8950-46CF-B692-1E57CFE3095A}"/>
              </a:ext>
            </a:extLst>
          </p:cNvPr>
          <p:cNvPicPr>
            <a:picLocks noGrp="1" noChangeAspect="1"/>
          </p:cNvPicPr>
          <p:nvPr>
            <p:ph idx="1"/>
          </p:nvPr>
        </p:nvPicPr>
        <p:blipFill>
          <a:blip r:embed="rId2"/>
          <a:stretch>
            <a:fillRect/>
          </a:stretch>
        </p:blipFill>
        <p:spPr>
          <a:xfrm>
            <a:off x="0" y="1340768"/>
            <a:ext cx="8951823" cy="4870964"/>
          </a:xfrm>
        </p:spPr>
      </p:pic>
    </p:spTree>
    <p:extLst>
      <p:ext uri="{BB962C8B-B14F-4D97-AF65-F5344CB8AC3E}">
        <p14:creationId xmlns:p14="http://schemas.microsoft.com/office/powerpoint/2010/main" val="21048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BE56B0F-1745-4933-B4DB-AD8FE200EFEE}"/>
              </a:ext>
            </a:extLst>
          </p:cNvPr>
          <p:cNvPicPr>
            <a:picLocks noGrp="1" noChangeAspect="1"/>
          </p:cNvPicPr>
          <p:nvPr>
            <p:ph idx="1"/>
          </p:nvPr>
        </p:nvPicPr>
        <p:blipFill>
          <a:blip r:embed="rId2"/>
          <a:stretch>
            <a:fillRect/>
          </a:stretch>
        </p:blipFill>
        <p:spPr>
          <a:xfrm>
            <a:off x="395288" y="2273724"/>
            <a:ext cx="8402637" cy="3159864"/>
          </a:xfrm>
        </p:spPr>
      </p:pic>
      <p:sp>
        <p:nvSpPr>
          <p:cNvPr id="3" name="Title 2">
            <a:extLst>
              <a:ext uri="{FF2B5EF4-FFF2-40B4-BE49-F238E27FC236}">
                <a16:creationId xmlns:a16="http://schemas.microsoft.com/office/drawing/2014/main" id="{EE999AFA-F25A-4FCE-83B5-D4AA7E3AEE3F}"/>
              </a:ext>
            </a:extLst>
          </p:cNvPr>
          <p:cNvSpPr>
            <a:spLocks noGrp="1"/>
          </p:cNvSpPr>
          <p:nvPr>
            <p:ph type="title"/>
          </p:nvPr>
        </p:nvSpPr>
        <p:spPr/>
        <p:txBody>
          <a:bodyPr/>
          <a:lstStyle/>
          <a:p>
            <a:r>
              <a:rPr lang="en-US" dirty="0"/>
              <a:t>Random Forest EMA &gt; ALMA</a:t>
            </a:r>
          </a:p>
        </p:txBody>
      </p:sp>
    </p:spTree>
    <p:extLst>
      <p:ext uri="{BB962C8B-B14F-4D97-AF65-F5344CB8AC3E}">
        <p14:creationId xmlns:p14="http://schemas.microsoft.com/office/powerpoint/2010/main" val="1600858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83C92-1542-8F6F-18C4-CBA5585C4CF9}"/>
              </a:ext>
            </a:extLst>
          </p:cNvPr>
          <p:cNvSpPr>
            <a:spLocks noGrp="1"/>
          </p:cNvSpPr>
          <p:nvPr>
            <p:ph type="title"/>
          </p:nvPr>
        </p:nvSpPr>
        <p:spPr/>
        <p:txBody>
          <a:bodyPr/>
          <a:lstStyle/>
          <a:p>
            <a:r>
              <a:rPr lang="en-US" altLang="ko-KR" dirty="0"/>
              <a:t>Random Forest – Strategy 3</a:t>
            </a:r>
            <a:endParaRPr lang="en-US" dirty="0"/>
          </a:p>
        </p:txBody>
      </p:sp>
      <p:pic>
        <p:nvPicPr>
          <p:cNvPr id="7" name="Content Placeholder 6">
            <a:extLst>
              <a:ext uri="{FF2B5EF4-FFF2-40B4-BE49-F238E27FC236}">
                <a16:creationId xmlns:a16="http://schemas.microsoft.com/office/drawing/2014/main" id="{A2328258-AADF-4126-8EC1-E19F7CEACC92}"/>
              </a:ext>
            </a:extLst>
          </p:cNvPr>
          <p:cNvPicPr>
            <a:picLocks noGrp="1" noChangeAspect="1"/>
          </p:cNvPicPr>
          <p:nvPr>
            <p:ph idx="1"/>
          </p:nvPr>
        </p:nvPicPr>
        <p:blipFill>
          <a:blip r:embed="rId2"/>
          <a:stretch>
            <a:fillRect/>
          </a:stretch>
        </p:blipFill>
        <p:spPr>
          <a:xfrm>
            <a:off x="57332" y="1340768"/>
            <a:ext cx="8975178" cy="4968551"/>
          </a:xfrm>
        </p:spPr>
      </p:pic>
    </p:spTree>
    <p:extLst>
      <p:ext uri="{BB962C8B-B14F-4D97-AF65-F5344CB8AC3E}">
        <p14:creationId xmlns:p14="http://schemas.microsoft.com/office/powerpoint/2010/main" val="527800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7209D0-2B98-4856-95DF-3907E452A079}"/>
              </a:ext>
            </a:extLst>
          </p:cNvPr>
          <p:cNvPicPr>
            <a:picLocks noGrp="1" noChangeAspect="1"/>
          </p:cNvPicPr>
          <p:nvPr>
            <p:ph idx="1"/>
          </p:nvPr>
        </p:nvPicPr>
        <p:blipFill>
          <a:blip r:embed="rId2"/>
          <a:stretch>
            <a:fillRect/>
          </a:stretch>
        </p:blipFill>
        <p:spPr>
          <a:xfrm>
            <a:off x="1259632" y="2172742"/>
            <a:ext cx="5634687" cy="2512516"/>
          </a:xfrm>
        </p:spPr>
      </p:pic>
      <p:sp>
        <p:nvSpPr>
          <p:cNvPr id="3" name="Title 2">
            <a:extLst>
              <a:ext uri="{FF2B5EF4-FFF2-40B4-BE49-F238E27FC236}">
                <a16:creationId xmlns:a16="http://schemas.microsoft.com/office/drawing/2014/main" id="{5C9AA1A0-9167-491D-B963-4CC252747F5D}"/>
              </a:ext>
            </a:extLst>
          </p:cNvPr>
          <p:cNvSpPr>
            <a:spLocks noGrp="1"/>
          </p:cNvSpPr>
          <p:nvPr>
            <p:ph type="title"/>
          </p:nvPr>
        </p:nvSpPr>
        <p:spPr/>
        <p:txBody>
          <a:bodyPr/>
          <a:lstStyle/>
          <a:p>
            <a:r>
              <a:rPr lang="en-US" dirty="0"/>
              <a:t>Results</a:t>
            </a:r>
          </a:p>
        </p:txBody>
      </p:sp>
    </p:spTree>
    <p:extLst>
      <p:ext uri="{BB962C8B-B14F-4D97-AF65-F5344CB8AC3E}">
        <p14:creationId xmlns:p14="http://schemas.microsoft.com/office/powerpoint/2010/main" val="1555078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idx="4294967295"/>
          </p:nvPr>
        </p:nvSpPr>
        <p:spPr>
          <a:xfrm>
            <a:off x="142875" y="2348880"/>
            <a:ext cx="8858250" cy="1223963"/>
          </a:xfrm>
        </p:spPr>
        <p:txBody>
          <a:bodyPr/>
          <a:lstStyle/>
          <a:p>
            <a:pPr algn="ctr"/>
            <a:r>
              <a:rPr lang="en-US" altLang="ko-KR" sz="4800" b="1" dirty="0">
                <a:solidFill>
                  <a:schemeClr val="tx2"/>
                </a:solidFill>
                <a:latin typeface="+mj-lt"/>
              </a:rPr>
              <a:t>Conclusion</a:t>
            </a:r>
            <a:endParaRPr lang="ko-KR" altLang="en-US" dirty="0"/>
          </a:p>
        </p:txBody>
      </p:sp>
      <p:sp>
        <p:nvSpPr>
          <p:cNvPr id="2" name="TextBox 1">
            <a:extLst>
              <a:ext uri="{FF2B5EF4-FFF2-40B4-BE49-F238E27FC236}">
                <a16:creationId xmlns:a16="http://schemas.microsoft.com/office/drawing/2014/main" id="{51DD2FDB-7282-0563-FF5F-D27091902BC8}"/>
              </a:ext>
            </a:extLst>
          </p:cNvPr>
          <p:cNvSpPr txBox="1"/>
          <p:nvPr/>
        </p:nvSpPr>
        <p:spPr>
          <a:xfrm>
            <a:off x="611560" y="3565843"/>
            <a:ext cx="8064896" cy="2031325"/>
          </a:xfrm>
          <a:prstGeom prst="rect">
            <a:avLst/>
          </a:prstGeom>
          <a:noFill/>
        </p:spPr>
        <p:txBody>
          <a:bodyPr wrap="square" rtlCol="0">
            <a:spAutoFit/>
          </a:bodyPr>
          <a:lstStyle/>
          <a:p>
            <a:pPr algn="just"/>
            <a:r>
              <a:rPr lang="en-US" b="1" dirty="0">
                <a:solidFill>
                  <a:schemeClr val="tx2"/>
                </a:solidFill>
              </a:rPr>
              <a:t>Upon our research the team discovered that the models that were using to forecast the values of the intel stock are not 100% accurate. We tried these models on other stocks and the accuracy were similar to the Intel stocks. Obtaining an accurate stock price       prediction is extremely challenging because of multiple factors such as politics, global   economic events conditions, and unexpected events within a company.  A positive take on the models that we used is that they can eliminate certain factors that can make it   easier for a more accurate decision on a stock value.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43291" y="1988840"/>
            <a:ext cx="8857418" cy="1224136"/>
          </a:xfrm>
        </p:spPr>
        <p:txBody>
          <a:bodyPr/>
          <a:lstStyle/>
          <a:p>
            <a:r>
              <a:rPr lang="en-US" altLang="ko-KR" dirty="0">
                <a:solidFill>
                  <a:schemeClr val="tx2"/>
                </a:solidFill>
              </a:rPr>
              <a:t>THANK YOU</a:t>
            </a:r>
            <a:endParaRPr lang="ko-KR" altLang="en-US" dirty="0">
              <a:solidFill>
                <a:schemeClr val="tx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73F5-0B66-447E-8A9C-435CEE88F8BF}"/>
              </a:ext>
            </a:extLst>
          </p:cNvPr>
          <p:cNvSpPr>
            <a:spLocks noGrp="1"/>
          </p:cNvSpPr>
          <p:nvPr>
            <p:ph type="ctrTitle"/>
          </p:nvPr>
        </p:nvSpPr>
        <p:spPr>
          <a:xfrm>
            <a:off x="143291" y="2132856"/>
            <a:ext cx="8857418" cy="1224136"/>
          </a:xfrm>
        </p:spPr>
        <p:txBody>
          <a:bodyPr/>
          <a:lstStyle/>
          <a:p>
            <a:r>
              <a:rPr lang="en-US" sz="5400" b="1" dirty="0">
                <a:solidFill>
                  <a:schemeClr val="tx2"/>
                </a:solidFill>
              </a:rPr>
              <a:t>What is Stock Price Trading?</a:t>
            </a:r>
            <a:br>
              <a:rPr lang="en-US" sz="7200" b="1" dirty="0">
                <a:solidFill>
                  <a:schemeClr val="tx2"/>
                </a:solidFill>
              </a:rPr>
            </a:br>
            <a:endParaRPr lang="en-US" dirty="0"/>
          </a:p>
        </p:txBody>
      </p:sp>
    </p:spTree>
    <p:extLst>
      <p:ext uri="{BB962C8B-B14F-4D97-AF65-F5344CB8AC3E}">
        <p14:creationId xmlns:p14="http://schemas.microsoft.com/office/powerpoint/2010/main" val="143295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7" name="TextBox 6">
            <a:extLst>
              <a:ext uri="{FF2B5EF4-FFF2-40B4-BE49-F238E27FC236}">
                <a16:creationId xmlns:a16="http://schemas.microsoft.com/office/drawing/2014/main" id="{239DC2F3-F7BE-49B9-ABDD-C90C7F8C93B8}"/>
              </a:ext>
            </a:extLst>
          </p:cNvPr>
          <p:cNvSpPr txBox="1"/>
          <p:nvPr/>
        </p:nvSpPr>
        <p:spPr>
          <a:xfrm>
            <a:off x="163390" y="1124744"/>
            <a:ext cx="8801097" cy="5570756"/>
          </a:xfrm>
          <a:prstGeom prst="rect">
            <a:avLst/>
          </a:prstGeom>
          <a:noFill/>
        </p:spPr>
        <p:txBody>
          <a:bodyPr wrap="square" rtlCol="0">
            <a:spAutoFit/>
          </a:bodyPr>
          <a:lstStyle/>
          <a:p>
            <a:pPr algn="just"/>
            <a:r>
              <a:rPr lang="en-US" sz="2400" b="1" dirty="0">
                <a:solidFill>
                  <a:schemeClr val="tx2"/>
                </a:solidFill>
                <a:latin typeface="+mj-lt"/>
              </a:rPr>
              <a:t>What is a Stock Market?</a:t>
            </a:r>
          </a:p>
          <a:p>
            <a:pPr algn="just"/>
            <a:endParaRPr lang="en-US" sz="800" dirty="0">
              <a:solidFill>
                <a:schemeClr val="tx2"/>
              </a:solidFill>
              <a:latin typeface="+mj-lt"/>
            </a:endParaRPr>
          </a:p>
          <a:p>
            <a:pPr algn="just"/>
            <a:r>
              <a:rPr lang="en-US" dirty="0">
                <a:solidFill>
                  <a:schemeClr val="tx2"/>
                </a:solidFill>
              </a:rPr>
              <a:t>The stock market refers to public markets for issuing, purchasing, and selling stocks that trade over-the-counter or on a stock exchange. Stocks, sometimes known as equities, represent       fractional ownership in a corporation, and the stock market is a marketplace for investors to  buy and sell such investible assets.</a:t>
            </a:r>
          </a:p>
          <a:p>
            <a:pPr algn="just"/>
            <a:endParaRPr lang="en-US" sz="800" b="1" dirty="0">
              <a:solidFill>
                <a:schemeClr val="tx2"/>
              </a:solidFill>
              <a:latin typeface="+mj-lt"/>
            </a:endParaRPr>
          </a:p>
          <a:p>
            <a:pPr algn="just"/>
            <a:r>
              <a:rPr lang="en-US" sz="2400" b="1" dirty="0">
                <a:solidFill>
                  <a:schemeClr val="tx2"/>
                </a:solidFill>
                <a:latin typeface="+mj-lt"/>
              </a:rPr>
              <a:t>What do you mean by Stock Trading?</a:t>
            </a:r>
          </a:p>
          <a:p>
            <a:pPr algn="just"/>
            <a:endParaRPr lang="en-US" sz="800" b="1" dirty="0">
              <a:solidFill>
                <a:schemeClr val="tx2"/>
              </a:solidFill>
              <a:latin typeface="+mj-lt"/>
            </a:endParaRPr>
          </a:p>
          <a:p>
            <a:pPr algn="just"/>
            <a:r>
              <a:rPr lang="en-US" dirty="0">
                <a:solidFill>
                  <a:schemeClr val="tx2"/>
                </a:solidFill>
              </a:rPr>
              <a:t>Stock trading entails purchasing and selling company shares in order to profit from price          fluctuations daily. Traders keep a close eye on these equities' short-term price changes and     aim to buy cheap and sell high. Stock traders differ from regular stock  market investors in       that they  focus on the short term.</a:t>
            </a:r>
          </a:p>
          <a:p>
            <a:pPr algn="just"/>
            <a:endParaRPr lang="en-US" sz="800" dirty="0">
              <a:solidFill>
                <a:schemeClr val="tx2"/>
              </a:solidFill>
              <a:latin typeface="+mj-lt"/>
            </a:endParaRPr>
          </a:p>
          <a:p>
            <a:pPr algn="just"/>
            <a:r>
              <a:rPr lang="en-US" sz="2400" b="1" dirty="0">
                <a:solidFill>
                  <a:schemeClr val="tx2"/>
                </a:solidFill>
                <a:latin typeface="+mj-lt"/>
              </a:rPr>
              <a:t>What do you mean by Share Price?</a:t>
            </a:r>
          </a:p>
          <a:p>
            <a:pPr algn="just"/>
            <a:endParaRPr lang="en-US" sz="800" b="1" dirty="0">
              <a:solidFill>
                <a:schemeClr val="tx2"/>
              </a:solidFill>
              <a:latin typeface="+mj-lt"/>
            </a:endParaRPr>
          </a:p>
          <a:p>
            <a:pPr algn="just"/>
            <a:r>
              <a:rPr lang="en-US" b="0" i="0" dirty="0">
                <a:solidFill>
                  <a:schemeClr val="tx2"/>
                </a:solidFill>
                <a:effectLst/>
              </a:rPr>
              <a:t>A share price – or a stock price – is the amount it would cost to buy one share in a company.  The price of a share is not fixed but fluctuates according to market conditions. It will likely        increase if the company is perceived to be doing well or fall if the company isn’t meeting        expectations.</a:t>
            </a:r>
            <a:endParaRPr lang="en-US" b="1" dirty="0">
              <a:solidFill>
                <a:schemeClr val="tx2"/>
              </a:solidFill>
            </a:endParaRPr>
          </a:p>
          <a:p>
            <a:endParaRPr lang="en-US" dirty="0">
              <a:solidFill>
                <a:schemeClr val="tx2"/>
              </a:solidFill>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5" name="TextBox 4">
            <a:extLst>
              <a:ext uri="{FF2B5EF4-FFF2-40B4-BE49-F238E27FC236}">
                <a16:creationId xmlns:a16="http://schemas.microsoft.com/office/drawing/2014/main" id="{B80D6AB8-C36E-4B88-969E-77D9D58FF9DB}"/>
              </a:ext>
            </a:extLst>
          </p:cNvPr>
          <p:cNvSpPr txBox="1"/>
          <p:nvPr/>
        </p:nvSpPr>
        <p:spPr>
          <a:xfrm>
            <a:off x="467544" y="1772816"/>
            <a:ext cx="8208912" cy="3477875"/>
          </a:xfrm>
          <a:prstGeom prst="rect">
            <a:avLst/>
          </a:prstGeom>
          <a:noFill/>
        </p:spPr>
        <p:txBody>
          <a:bodyPr wrap="square" rtlCol="0">
            <a:spAutoFit/>
          </a:bodyPr>
          <a:lstStyle/>
          <a:p>
            <a:pPr algn="just"/>
            <a:r>
              <a:rPr lang="en-US" sz="3600" b="1" dirty="0">
                <a:solidFill>
                  <a:schemeClr val="tx2"/>
                </a:solidFill>
                <a:latin typeface="+mj-lt"/>
              </a:rPr>
              <a:t>What is Day Trading?</a:t>
            </a:r>
          </a:p>
          <a:p>
            <a:pPr algn="just"/>
            <a:endParaRPr lang="en-US" dirty="0">
              <a:latin typeface="+mj-lt"/>
            </a:endParaRPr>
          </a:p>
          <a:p>
            <a:pPr algn="just"/>
            <a:endParaRPr lang="en-US" dirty="0">
              <a:latin typeface="+mj-lt"/>
            </a:endParaRPr>
          </a:p>
          <a:p>
            <a:pPr algn="just"/>
            <a:r>
              <a:rPr lang="en-US" sz="2400" dirty="0">
                <a:solidFill>
                  <a:schemeClr val="tx2"/>
                </a:solidFill>
              </a:rPr>
              <a:t>Buying or selling an asset over a short period of time, such as       seconds or minutes, is known as day trading. For instance, if the       market price of a stock changes and a trader may profit from it,    the deal is made. When day trading, all positions (buy or sale) are opened and closed on the same day. In the currency markets,       there is no legal minimum capital requirement.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FF129D-C6FE-4EB0-8648-F23D062C851B}"/>
              </a:ext>
            </a:extLst>
          </p:cNvPr>
          <p:cNvSpPr>
            <a:spLocks noGrp="1"/>
          </p:cNvSpPr>
          <p:nvPr>
            <p:ph type="title"/>
          </p:nvPr>
        </p:nvSpPr>
        <p:spPr/>
        <p:txBody>
          <a:bodyPr/>
          <a:lstStyle/>
          <a:p>
            <a:r>
              <a:rPr lang="en-US" dirty="0"/>
              <a:t>Introduction</a:t>
            </a:r>
          </a:p>
        </p:txBody>
      </p:sp>
      <p:sp>
        <p:nvSpPr>
          <p:cNvPr id="4" name="TextBox 3">
            <a:extLst>
              <a:ext uri="{FF2B5EF4-FFF2-40B4-BE49-F238E27FC236}">
                <a16:creationId xmlns:a16="http://schemas.microsoft.com/office/drawing/2014/main" id="{539AEE6E-4F11-4420-B7BF-2C049E0E42CB}"/>
              </a:ext>
            </a:extLst>
          </p:cNvPr>
          <p:cNvSpPr txBox="1"/>
          <p:nvPr/>
        </p:nvSpPr>
        <p:spPr>
          <a:xfrm>
            <a:off x="395536" y="1412776"/>
            <a:ext cx="8352928" cy="3816429"/>
          </a:xfrm>
          <a:prstGeom prst="rect">
            <a:avLst/>
          </a:prstGeom>
          <a:noFill/>
        </p:spPr>
        <p:txBody>
          <a:bodyPr wrap="square" rtlCol="0">
            <a:spAutoFit/>
          </a:bodyPr>
          <a:lstStyle/>
          <a:p>
            <a:r>
              <a:rPr lang="en-US" sz="3200" b="1" dirty="0">
                <a:solidFill>
                  <a:schemeClr val="tx2"/>
                </a:solidFill>
                <a:latin typeface="+mj-lt"/>
              </a:rPr>
              <a:t>What is Long-term Investment?</a:t>
            </a:r>
          </a:p>
          <a:p>
            <a:endParaRPr lang="en-US" dirty="0">
              <a:solidFill>
                <a:schemeClr val="tx2"/>
              </a:solidFill>
            </a:endParaRPr>
          </a:p>
          <a:p>
            <a:r>
              <a:rPr lang="en-US" sz="2400" dirty="0">
                <a:solidFill>
                  <a:schemeClr val="tx2"/>
                </a:solidFill>
              </a:rPr>
              <a:t>The word "long term" relates to how long an asset has been held. A long-term asset can be kept for as little as one year or as long as 30 years or more, depending on the type of security. </a:t>
            </a:r>
          </a:p>
          <a:p>
            <a:endParaRPr lang="en-US" sz="2400" dirty="0">
              <a:solidFill>
                <a:schemeClr val="tx2"/>
              </a:solidFill>
            </a:endParaRPr>
          </a:p>
          <a:p>
            <a:r>
              <a:rPr lang="en-US" sz="2400" dirty="0">
                <a:solidFill>
                  <a:schemeClr val="tx2"/>
                </a:solidFill>
              </a:rPr>
              <a:t>On the asset side of a company's balance sheet, a long-term investment account represents the company's investments, which include stocks, bonds, real estate, and cash. Long-term investments are assets that a corporation plans to keep for at least a year.</a:t>
            </a:r>
          </a:p>
        </p:txBody>
      </p:sp>
    </p:spTree>
    <p:extLst>
      <p:ext uri="{BB962C8B-B14F-4D97-AF65-F5344CB8AC3E}">
        <p14:creationId xmlns:p14="http://schemas.microsoft.com/office/powerpoint/2010/main" val="52799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F6F94-B288-4C41-8051-FA166A8A524F}"/>
              </a:ext>
            </a:extLst>
          </p:cNvPr>
          <p:cNvSpPr>
            <a:spLocks noGrp="1"/>
          </p:cNvSpPr>
          <p:nvPr>
            <p:ph type="title"/>
          </p:nvPr>
        </p:nvSpPr>
        <p:spPr/>
        <p:txBody>
          <a:bodyPr/>
          <a:lstStyle/>
          <a:p>
            <a:r>
              <a:rPr lang="en-US" dirty="0"/>
              <a:t>Introduction</a:t>
            </a:r>
          </a:p>
        </p:txBody>
      </p:sp>
      <p:sp>
        <p:nvSpPr>
          <p:cNvPr id="4" name="TextBox 3">
            <a:extLst>
              <a:ext uri="{FF2B5EF4-FFF2-40B4-BE49-F238E27FC236}">
                <a16:creationId xmlns:a16="http://schemas.microsoft.com/office/drawing/2014/main" id="{EDF1517F-50F7-4FB1-89E4-A4F12773500C}"/>
              </a:ext>
            </a:extLst>
          </p:cNvPr>
          <p:cNvSpPr txBox="1"/>
          <p:nvPr/>
        </p:nvSpPr>
        <p:spPr>
          <a:xfrm>
            <a:off x="359532" y="2060848"/>
            <a:ext cx="8424936" cy="3077766"/>
          </a:xfrm>
          <a:prstGeom prst="rect">
            <a:avLst/>
          </a:prstGeom>
          <a:noFill/>
        </p:spPr>
        <p:txBody>
          <a:bodyPr wrap="square" rtlCol="0">
            <a:spAutoFit/>
          </a:bodyPr>
          <a:lstStyle/>
          <a:p>
            <a:r>
              <a:rPr lang="en-US" sz="3200" b="1" dirty="0">
                <a:solidFill>
                  <a:schemeClr val="tx2"/>
                </a:solidFill>
                <a:latin typeface="+mj-lt"/>
              </a:rPr>
              <a:t>What is Moving Average?</a:t>
            </a:r>
          </a:p>
          <a:p>
            <a:endParaRPr lang="en-US" dirty="0"/>
          </a:p>
          <a:p>
            <a:r>
              <a:rPr lang="en-US" sz="2400" dirty="0">
                <a:solidFill>
                  <a:schemeClr val="tx2"/>
                </a:solidFill>
              </a:rPr>
              <a:t>A moving average is a technical indicator that market analysts and investors can use to figure out which way a trend is going. It averages the data points of a financial security over a given time period by multiplying the total by the number of data points. Because it is constantly recalculated based on the most recent price data, it is called a "moving" average.</a:t>
            </a:r>
          </a:p>
        </p:txBody>
      </p:sp>
    </p:spTree>
    <p:extLst>
      <p:ext uri="{BB962C8B-B14F-4D97-AF65-F5344CB8AC3E}">
        <p14:creationId xmlns:p14="http://schemas.microsoft.com/office/powerpoint/2010/main" val="451260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5CC9CE-7813-4857-A3A0-4411DA0318FB}"/>
              </a:ext>
            </a:extLst>
          </p:cNvPr>
          <p:cNvSpPr>
            <a:spLocks noGrp="1"/>
          </p:cNvSpPr>
          <p:nvPr>
            <p:ph type="title"/>
          </p:nvPr>
        </p:nvSpPr>
        <p:spPr/>
        <p:txBody>
          <a:bodyPr/>
          <a:lstStyle/>
          <a:p>
            <a:r>
              <a:rPr lang="en-US" dirty="0"/>
              <a:t>Introduction</a:t>
            </a:r>
          </a:p>
        </p:txBody>
      </p:sp>
      <p:sp>
        <p:nvSpPr>
          <p:cNvPr id="5" name="TextBox 4">
            <a:extLst>
              <a:ext uri="{FF2B5EF4-FFF2-40B4-BE49-F238E27FC236}">
                <a16:creationId xmlns:a16="http://schemas.microsoft.com/office/drawing/2014/main" id="{43F8B9C0-56F9-4376-A28F-0EDE8DB4C476}"/>
              </a:ext>
            </a:extLst>
          </p:cNvPr>
          <p:cNvSpPr txBox="1"/>
          <p:nvPr/>
        </p:nvSpPr>
        <p:spPr>
          <a:xfrm>
            <a:off x="395536" y="1412776"/>
            <a:ext cx="8352928" cy="5032147"/>
          </a:xfrm>
          <a:prstGeom prst="rect">
            <a:avLst/>
          </a:prstGeom>
          <a:noFill/>
        </p:spPr>
        <p:txBody>
          <a:bodyPr wrap="square" rtlCol="0">
            <a:spAutoFit/>
          </a:bodyPr>
          <a:lstStyle/>
          <a:p>
            <a:r>
              <a:rPr lang="en-US" sz="3200" b="1" dirty="0">
                <a:solidFill>
                  <a:schemeClr val="tx2"/>
                </a:solidFill>
                <a:latin typeface="+mj-lt"/>
              </a:rPr>
              <a:t>Types of Moving Average:-</a:t>
            </a:r>
          </a:p>
          <a:p>
            <a:endParaRPr lang="en-US" sz="1400" b="1" dirty="0">
              <a:solidFill>
                <a:schemeClr val="tx2"/>
              </a:solidFill>
              <a:latin typeface="+mj-lt"/>
            </a:endParaRPr>
          </a:p>
          <a:p>
            <a:endParaRPr lang="en-US" sz="800" b="1" dirty="0">
              <a:solidFill>
                <a:schemeClr val="tx2"/>
              </a:solidFill>
            </a:endParaRPr>
          </a:p>
          <a:p>
            <a:r>
              <a:rPr lang="en-US" sz="2400" b="1" dirty="0">
                <a:solidFill>
                  <a:schemeClr val="tx2"/>
                </a:solidFill>
              </a:rPr>
              <a:t>Simple Moving Average:</a:t>
            </a:r>
          </a:p>
          <a:p>
            <a:endParaRPr lang="en-US" sz="800" dirty="0">
              <a:solidFill>
                <a:schemeClr val="tx2"/>
              </a:solidFill>
            </a:endParaRPr>
          </a:p>
          <a:p>
            <a:r>
              <a:rPr lang="en-US" dirty="0">
                <a:solidFill>
                  <a:schemeClr val="tx2"/>
                </a:solidFill>
              </a:rPr>
              <a:t>The simple moving average (SMA) is a simple technical indicator that is calculated by adding up all of the recent data points in a collection and dividing the total by the number of time periods. The SMA indicator is used by traders to generate tips about when to enter or quit a market.</a:t>
            </a:r>
          </a:p>
          <a:p>
            <a:pPr marL="400050" indent="-400050">
              <a:buFont typeface="+mj-lt"/>
              <a:buAutoNum type="romanUcPeriod"/>
            </a:pPr>
            <a:endParaRPr lang="en-US" sz="800" dirty="0">
              <a:solidFill>
                <a:schemeClr val="tx2"/>
              </a:solidFill>
            </a:endParaRPr>
          </a:p>
          <a:p>
            <a:r>
              <a:rPr lang="en-US" sz="2400" b="1" dirty="0">
                <a:solidFill>
                  <a:schemeClr val="tx2"/>
                </a:solidFill>
              </a:rPr>
              <a:t>Exponential Moving Average:</a:t>
            </a:r>
          </a:p>
          <a:p>
            <a:pPr marL="400050" indent="-400050">
              <a:buFont typeface="+mj-lt"/>
              <a:buAutoNum type="romanUcPeriod"/>
            </a:pPr>
            <a:endParaRPr lang="en-US" sz="800" dirty="0">
              <a:solidFill>
                <a:schemeClr val="tx2"/>
              </a:solidFill>
            </a:endParaRPr>
          </a:p>
          <a:p>
            <a:r>
              <a:rPr lang="en-US" dirty="0">
                <a:solidFill>
                  <a:schemeClr val="tx2"/>
                </a:solidFill>
              </a:rPr>
              <a:t>Exponential moving average (EMA) gives more weight to the most recent price points to make it more responsive to recent data points. An exponential moving average tends to be more responsive to recent price changes, as compared to the simple moving average which applies equal weight to all price changes in the given period.</a:t>
            </a:r>
          </a:p>
          <a:p>
            <a:pPr marL="400050" indent="-400050">
              <a:buFont typeface="+mj-lt"/>
              <a:buAutoNum type="romanUcPeriod"/>
            </a:pPr>
            <a:endParaRPr lang="en-US" dirty="0">
              <a:solidFill>
                <a:schemeClr val="tx2"/>
              </a:solidFill>
            </a:endParaRPr>
          </a:p>
          <a:p>
            <a:pPr marL="400050" indent="-400050">
              <a:buFont typeface="+mj-lt"/>
              <a:buAutoNum type="romanUcPeriod"/>
            </a:pPr>
            <a:endParaRPr lang="en-US" dirty="0"/>
          </a:p>
          <a:p>
            <a:endParaRPr lang="en-US" dirty="0"/>
          </a:p>
        </p:txBody>
      </p:sp>
    </p:spTree>
    <p:extLst>
      <p:ext uri="{BB962C8B-B14F-4D97-AF65-F5344CB8AC3E}">
        <p14:creationId xmlns:p14="http://schemas.microsoft.com/office/powerpoint/2010/main" val="64965943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11452</TotalTime>
  <Words>1468</Words>
  <Application>Microsoft Office PowerPoint</Application>
  <PresentationFormat>On-screen Show (4:3)</PresentationFormat>
  <Paragraphs>153</Paragraphs>
  <Slides>35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 Light</vt:lpstr>
      <vt:lpstr>Calibri</vt:lpstr>
      <vt:lpstr>굴림체</vt:lpstr>
      <vt:lpstr>맑은 고딕</vt:lpstr>
      <vt:lpstr>Arial</vt:lpstr>
      <vt:lpstr>Office 테마</vt:lpstr>
      <vt:lpstr>STOCK PRICE TRADING </vt:lpstr>
      <vt:lpstr>PowerPoint Presentation</vt:lpstr>
      <vt:lpstr>PowerPoint Presentation</vt:lpstr>
      <vt:lpstr>What is Stock Price Trading? </vt:lpstr>
      <vt:lpstr>Introduction</vt:lpstr>
      <vt:lpstr>Introduction</vt:lpstr>
      <vt:lpstr>Introduction</vt:lpstr>
      <vt:lpstr>Introduction</vt:lpstr>
      <vt:lpstr>Introduction</vt:lpstr>
      <vt:lpstr>Introduction</vt:lpstr>
      <vt:lpstr>Problem Statement</vt:lpstr>
      <vt:lpstr>Problem Statement</vt:lpstr>
      <vt:lpstr>Problem Statement</vt:lpstr>
      <vt:lpstr>PowerPoint Presentation</vt:lpstr>
      <vt:lpstr>EDA</vt:lpstr>
      <vt:lpstr>EDA</vt:lpstr>
      <vt:lpstr>PowerPoint Presentation</vt:lpstr>
      <vt:lpstr>Linear Prediction Model </vt:lpstr>
      <vt:lpstr>Linear Prediction Model </vt:lpstr>
      <vt:lpstr>Linear Prediction Model </vt:lpstr>
      <vt:lpstr>PowerPoint Presentation</vt:lpstr>
      <vt:lpstr>Decision Tree Model </vt:lpstr>
      <vt:lpstr>Decision Tree Model </vt:lpstr>
      <vt:lpstr>Decision Tree Model </vt:lpstr>
      <vt:lpstr>Random Forest Strategies</vt:lpstr>
      <vt:lpstr>Random Forest for Predicting Buy/Sell</vt:lpstr>
      <vt:lpstr>Random Forest – Strategy 1</vt:lpstr>
      <vt:lpstr>Random Forest – Strategy 1</vt:lpstr>
      <vt:lpstr>Random Forest – Strategy 2</vt:lpstr>
      <vt:lpstr>Random Forest – Strategy 2</vt:lpstr>
      <vt:lpstr>Random Forest EMA &gt; ALMA</vt:lpstr>
      <vt:lpstr>Random Forest – Strategy 3</vt:lpstr>
      <vt:lpstr>Results</vt:lpstr>
      <vt:lpstr>Conclusion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Sandeep Unnikrishnan, Mr. Fnu</cp:lastModifiedBy>
  <cp:revision>34</cp:revision>
  <dcterms:created xsi:type="dcterms:W3CDTF">2010-02-01T08:03:16Z</dcterms:created>
  <dcterms:modified xsi:type="dcterms:W3CDTF">2022-05-11T21:36:11Z</dcterms:modified>
  <cp:category>www.slidemembers.com</cp:category>
</cp:coreProperties>
</file>